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handoutMasterIdLst>
    <p:handoutMasterId r:id="rId31"/>
  </p:handoutMasterIdLst>
  <p:sldIdLst>
    <p:sldId id="287" r:id="rId5"/>
    <p:sldId id="409" r:id="rId6"/>
    <p:sldId id="411" r:id="rId7"/>
    <p:sldId id="412" r:id="rId8"/>
    <p:sldId id="394" r:id="rId9"/>
    <p:sldId id="349" r:id="rId10"/>
    <p:sldId id="399" r:id="rId11"/>
    <p:sldId id="406" r:id="rId12"/>
    <p:sldId id="351" r:id="rId13"/>
    <p:sldId id="384" r:id="rId14"/>
    <p:sldId id="347" r:id="rId15"/>
    <p:sldId id="388" r:id="rId16"/>
    <p:sldId id="389" r:id="rId17"/>
    <p:sldId id="383" r:id="rId18"/>
    <p:sldId id="403" r:id="rId19"/>
    <p:sldId id="385" r:id="rId20"/>
    <p:sldId id="366" r:id="rId21"/>
    <p:sldId id="386" r:id="rId22"/>
    <p:sldId id="413" r:id="rId23"/>
    <p:sldId id="397" r:id="rId24"/>
    <p:sldId id="404" r:id="rId25"/>
    <p:sldId id="408" r:id="rId26"/>
    <p:sldId id="407" r:id="rId27"/>
    <p:sldId id="401" r:id="rId28"/>
    <p:sldId id="374" r:id="rId29"/>
  </p:sldIdLst>
  <p:sldSz cx="12192000" cy="6858000"/>
  <p:notesSz cx="7010400" cy="92964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Light" panose="020B0306030504020204" pitchFamily="34" charset="0"/>
      <p:regular r:id="rId40"/>
      <p:italic r:id="rId41"/>
    </p:embeddedFont>
    <p:embeddedFont>
      <p:font typeface="Open Sans Semibold" panose="020B0706030804020204" pitchFamily="34"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6395" autoAdjust="0"/>
  </p:normalViewPr>
  <p:slideViewPr>
    <p:cSldViewPr snapToGrid="0">
      <p:cViewPr varScale="1">
        <p:scale>
          <a:sx n="70" d="100"/>
          <a:sy n="70" d="100"/>
        </p:scale>
        <p:origin x="78" y="516"/>
      </p:cViewPr>
      <p:guideLst/>
    </p:cSldViewPr>
  </p:slideViewPr>
  <p:notesTextViewPr>
    <p:cViewPr>
      <p:scale>
        <a:sx n="1" d="1"/>
        <a:sy n="1" d="1"/>
      </p:scale>
      <p:origin x="0" y="0"/>
    </p:cViewPr>
  </p:notesTextViewPr>
  <p:sorterViewPr>
    <p:cViewPr varScale="1">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CE7E46-F3CC-4860-B81B-C0388EBDF432}" type="datetimeFigureOut">
              <a:rPr lang="en-US" smtClean="0"/>
              <a:t>7/8/2020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919FF4-1936-43DD-AD74-002EEDCF6F9A}" type="slidenum">
              <a:rPr lang="en-US" smtClean="0"/>
              <a:t>‹#›</a:t>
            </a:fld>
            <a:endParaRPr lang="en-US"/>
          </a:p>
        </p:txBody>
      </p:sp>
    </p:spTree>
    <p:extLst>
      <p:ext uri="{BB962C8B-B14F-4D97-AF65-F5344CB8AC3E}">
        <p14:creationId xmlns:p14="http://schemas.microsoft.com/office/powerpoint/2010/main" val="25111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7/8/2020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B93546A-3DC3-45F5-9591-7A0831961800}"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237039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business cards will stand out as innovative and memorable with a vertical or portrait orientation.  Bonus it has a back side!</a:t>
            </a:r>
          </a:p>
          <a:p>
            <a:pPr lvl="0"/>
            <a:r>
              <a:rPr lang="en-US"/>
              <a:t>a portrait or vertical design. It’s also two-sided!</a:t>
            </a:r>
          </a:p>
          <a:p>
            <a:pPr lvl="0"/>
            <a:endParaRPr lang="en-US"/>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94260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218857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7/8/2020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7/8/2020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AB46D3-E459-48A0-9555-C4E84F97BF2F}" type="datetimeFigureOut">
              <a:rPr lang="en-US"/>
              <a:pPr>
                <a:defRPr/>
              </a:pPr>
              <a:t>7/8/2020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FD47083-7229-4696-A85B-1DAC63733DB1}" type="slidenum">
              <a:rPr lang="en-US" altLang="en-US"/>
              <a:pPr/>
              <a:t>‹#›</a:t>
            </a:fld>
            <a:endParaRPr lang="en-US" altLang="en-US"/>
          </a:p>
        </p:txBody>
      </p:sp>
    </p:spTree>
    <p:extLst>
      <p:ext uri="{BB962C8B-B14F-4D97-AF65-F5344CB8AC3E}">
        <p14:creationId xmlns:p14="http://schemas.microsoft.com/office/powerpoint/2010/main" val="266611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7/8/2020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7/8/2020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7/8/2020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7/8/2020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905608" y="4326467"/>
            <a:ext cx="8098543" cy="1037658"/>
          </a:xfrm>
        </p:spPr>
        <p:txBody>
          <a:bodyPr>
            <a:normAutofit/>
          </a:bodyPr>
          <a:lstStyle/>
          <a:p>
            <a:r>
              <a:rPr lang="en-US" i="1" dirty="0"/>
              <a:t>Dale M. Dennis, Deputy Commissioner</a:t>
            </a:r>
          </a:p>
          <a:p>
            <a:r>
              <a:rPr lang="en-US" i="1" dirty="0"/>
              <a:t>S. Craig Neuenswander, Director </a:t>
            </a:r>
            <a:r>
              <a:rPr lang="en-US" i="1"/>
              <a:t>School Finance</a:t>
            </a:r>
            <a:endParaRPr lang="en-US" i="1" dirty="0"/>
          </a:p>
          <a:p>
            <a:endParaRPr lang="en-US" dirty="0"/>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905608" y="1951891"/>
            <a:ext cx="8098543" cy="2374575"/>
          </a:xfrm>
        </p:spPr>
        <p:txBody>
          <a:bodyPr>
            <a:normAutofit/>
          </a:bodyPr>
          <a:lstStyle/>
          <a:p>
            <a:r>
              <a:rPr lang="en-US" i="1" dirty="0"/>
              <a:t>KSDE Budget Workshop</a:t>
            </a:r>
            <a:br>
              <a:rPr lang="en-US" i="1" dirty="0"/>
            </a:br>
            <a:r>
              <a:rPr lang="en-US" i="1" dirty="0"/>
              <a:t>2020-21</a:t>
            </a:r>
            <a:br>
              <a:rPr lang="en-US" i="1" dirty="0"/>
            </a:br>
            <a:endParaRPr lang="en-US" i="1" dirty="0"/>
          </a:p>
        </p:txBody>
      </p:sp>
      <p:sp>
        <p:nvSpPr>
          <p:cNvPr id="2" name="Rectangle 1"/>
          <p:cNvSpPr/>
          <p:nvPr/>
        </p:nvSpPr>
        <p:spPr>
          <a:xfrm>
            <a:off x="3048000" y="2828836"/>
            <a:ext cx="6096000" cy="1200329"/>
          </a:xfrm>
          <a:prstGeom prst="rect">
            <a:avLst/>
          </a:prstGeom>
        </p:spPr>
        <p:txBody>
          <a:bodyPr>
            <a:spAutoFit/>
          </a:bodyPr>
          <a:lstStyle/>
          <a:p>
            <a:r>
              <a:rPr lang="en-US" dirty="0">
                <a:latin typeface="Calibri" panose="020F0502020204030204" pitchFamily="34" charset="0"/>
                <a:ea typeface="Calibri" panose="020F0502020204030204" pitchFamily="34" charset="0"/>
              </a:rPr>
              <a:t>Kathy KO is my CEC contact and the LD Association would be a sub-affiliate of CEC.  We also have a BD Association and an ID Association all sub-affiliates of CEC.  This is not a KSDE issue as it is a voluntary membership.</a:t>
            </a:r>
            <a:endParaRPr lang="en-US" sz="2000" dirty="0">
              <a:effectLst/>
              <a:latin typeface="Times New Roman" panose="02020603050405020304" pitchFamily="18" charset="0"/>
              <a:ea typeface="Calibri" panose="020F0502020204030204" pitchFamily="34" charset="0"/>
            </a:endParaRPr>
          </a:p>
        </p:txBody>
      </p:sp>
      <p:sp>
        <p:nvSpPr>
          <p:cNvPr id="3" name="Rectangle 2"/>
          <p:cNvSpPr/>
          <p:nvPr/>
        </p:nvSpPr>
        <p:spPr>
          <a:xfrm>
            <a:off x="3048000" y="2828836"/>
            <a:ext cx="6096000" cy="1200329"/>
          </a:xfrm>
          <a:prstGeom prst="rect">
            <a:avLst/>
          </a:prstGeom>
        </p:spPr>
        <p:txBody>
          <a:bodyPr>
            <a:spAutoFit/>
          </a:bodyPr>
          <a:lstStyle/>
          <a:p>
            <a:r>
              <a:rPr lang="en-US" dirty="0">
                <a:latin typeface="Calibri" panose="020F0502020204030204" pitchFamily="34" charset="0"/>
                <a:ea typeface="Calibri" panose="020F0502020204030204" pitchFamily="34" charset="0"/>
              </a:rPr>
              <a:t>Kathy KO is my CEC contact and the LD Association would be a sub-affiliate of CEC.  We also have a BD Association and an ID Association all sub-affiliates of CEC.  This is not a KSDE issue as it is a voluntary membership.</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816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8836269" cy="5386090"/>
          </a:xfrm>
          <a:prstGeom prst="rect">
            <a:avLst/>
          </a:prstGeom>
        </p:spPr>
        <p:txBody>
          <a:bodyPr wrap="square">
            <a:spAutoFit/>
          </a:bodyPr>
          <a:lstStyle/>
          <a:p>
            <a:r>
              <a:rPr lang="en-US" sz="4000" u="sng" dirty="0">
                <a:solidFill>
                  <a:schemeClr val="accent2">
                    <a:lumMod val="75000"/>
                    <a:lumOff val="25000"/>
                  </a:schemeClr>
                </a:solidFill>
                <a:latin typeface="+mj-lt"/>
              </a:rPr>
              <a:t>CARES Act</a:t>
            </a:r>
          </a:p>
          <a:p>
            <a:r>
              <a:rPr lang="en-US" sz="2800" i="1" dirty="0">
                <a:solidFill>
                  <a:schemeClr val="tx2">
                    <a:lumMod val="75000"/>
                    <a:lumOff val="25000"/>
                  </a:schemeClr>
                </a:solidFill>
                <a:latin typeface="+mj-lt"/>
              </a:rPr>
              <a:t>Coronavirus Aid, Relief, and Economic Security</a:t>
            </a:r>
            <a:br>
              <a:rPr lang="en-US" sz="3600" dirty="0">
                <a:solidFill>
                  <a:schemeClr val="accent2">
                    <a:lumMod val="75000"/>
                    <a:lumOff val="25000"/>
                  </a:schemeClr>
                </a:solidFill>
                <a:latin typeface="+mj-lt"/>
              </a:rPr>
            </a:b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u="sng" dirty="0">
                <a:solidFill>
                  <a:schemeClr val="accent2">
                    <a:lumMod val="75000"/>
                    <a:lumOff val="25000"/>
                  </a:schemeClr>
                </a:solidFill>
                <a:latin typeface="+mj-lt"/>
                <a:ea typeface="Arial Unicode MS" panose="020B0604020202020204" pitchFamily="34" charset="-128"/>
              </a:rPr>
              <a:t>ESSER</a:t>
            </a:r>
            <a:r>
              <a:rPr lang="en-US" altLang="en-US" sz="3600" dirty="0">
                <a:solidFill>
                  <a:schemeClr val="accent2">
                    <a:lumMod val="75000"/>
                    <a:lumOff val="25000"/>
                  </a:schemeClr>
                </a:solidFill>
                <a:latin typeface="+mj-lt"/>
                <a:ea typeface="Arial Unicode MS" panose="020B0604020202020204" pitchFamily="34" charset="-128"/>
              </a:rPr>
              <a:t> </a:t>
            </a:r>
          </a:p>
          <a:p>
            <a:r>
              <a:rPr lang="en-US" sz="2800" i="1" dirty="0">
                <a:solidFill>
                  <a:schemeClr val="tx2">
                    <a:lumMod val="75000"/>
                    <a:lumOff val="25000"/>
                  </a:schemeClr>
                </a:solidFill>
                <a:latin typeface="+mj-lt"/>
              </a:rPr>
              <a:t>Elementary and Secondary School Emergency Relief</a:t>
            </a:r>
          </a:p>
          <a:p>
            <a:endParaRPr lang="en-US" sz="2800" i="1" dirty="0">
              <a:solidFill>
                <a:schemeClr val="tx2">
                  <a:lumMod val="75000"/>
                  <a:lumOff val="25000"/>
                </a:schemeClr>
              </a:solidFill>
              <a:latin typeface="+mj-lt"/>
            </a:endParaRPr>
          </a:p>
          <a:p>
            <a:r>
              <a:rPr lang="en-US" sz="2800" dirty="0">
                <a:solidFill>
                  <a:schemeClr val="tx2">
                    <a:lumMod val="75000"/>
                    <a:lumOff val="25000"/>
                  </a:schemeClr>
                </a:solidFill>
                <a:latin typeface="+mj-lt"/>
              </a:rPr>
              <a:t>$</a:t>
            </a:r>
            <a:r>
              <a:rPr lang="en-US" sz="3600" dirty="0">
                <a:solidFill>
                  <a:schemeClr val="tx2">
                    <a:lumMod val="75000"/>
                    <a:lumOff val="25000"/>
                  </a:schemeClr>
                </a:solidFill>
                <a:latin typeface="+mj-lt"/>
              </a:rPr>
              <a:t>76,076,155</a:t>
            </a:r>
            <a:r>
              <a:rPr lang="en-US" sz="2800" dirty="0">
                <a:solidFill>
                  <a:schemeClr val="tx2">
                    <a:lumMod val="75000"/>
                    <a:lumOff val="25000"/>
                  </a:schemeClr>
                </a:solidFill>
                <a:latin typeface="+mj-lt"/>
              </a:rPr>
              <a:t> </a:t>
            </a:r>
          </a:p>
          <a:p>
            <a:r>
              <a:rPr lang="en-US" sz="2800" i="1" dirty="0">
                <a:solidFill>
                  <a:schemeClr val="tx2">
                    <a:lumMod val="75000"/>
                    <a:lumOff val="25000"/>
                  </a:schemeClr>
                </a:solidFill>
                <a:latin typeface="+mj-lt"/>
              </a:rPr>
              <a:t>Distributed on the Title I Formula</a:t>
            </a:r>
          </a:p>
          <a:p>
            <a:endParaRPr lang="en-US" sz="2800" i="1" dirty="0">
              <a:solidFill>
                <a:schemeClr val="tx2">
                  <a:lumMod val="75000"/>
                  <a:lumOff val="25000"/>
                </a:schemeClr>
              </a:solidFill>
              <a:latin typeface="+mj-lt"/>
            </a:endParaRPr>
          </a:p>
          <a:p>
            <a:r>
              <a:rPr lang="en-US" sz="2800" i="1" dirty="0">
                <a:solidFill>
                  <a:schemeClr val="tx2">
                    <a:lumMod val="75000"/>
                    <a:lumOff val="25000"/>
                  </a:schemeClr>
                </a:solidFill>
                <a:latin typeface="+mj-lt"/>
              </a:rPr>
              <a:t>Deposit in Federal Funds</a:t>
            </a:r>
          </a:p>
          <a:p>
            <a:r>
              <a:rPr lang="en-US" sz="2800" i="1" dirty="0">
                <a:solidFill>
                  <a:schemeClr val="tx2">
                    <a:lumMod val="75000"/>
                    <a:lumOff val="25000"/>
                  </a:schemeClr>
                </a:solidFill>
                <a:latin typeface="+mj-lt"/>
              </a:rPr>
              <a:t>Revenue Line 4595 CARES Act</a:t>
            </a:r>
          </a:p>
        </p:txBody>
      </p:sp>
    </p:spTree>
    <p:extLst>
      <p:ext uri="{BB962C8B-B14F-4D97-AF65-F5344CB8AC3E}">
        <p14:creationId xmlns:p14="http://schemas.microsoft.com/office/powerpoint/2010/main" val="417494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541580"/>
            <a:ext cx="10883730" cy="4732449"/>
          </a:xfrm>
          <a:prstGeom prst="rect">
            <a:avLst/>
          </a:prstGeom>
        </p:spPr>
        <p:txBody>
          <a:bodyPr wrap="square">
            <a:spAutoFit/>
          </a:bodyPr>
          <a:lstStyle/>
          <a:p>
            <a:r>
              <a:rPr lang="en-US" sz="4000" u="sng" dirty="0">
                <a:solidFill>
                  <a:schemeClr val="accent2">
                    <a:lumMod val="75000"/>
                    <a:lumOff val="25000"/>
                  </a:schemeClr>
                </a:solidFill>
                <a:latin typeface="+mj-lt"/>
              </a:rPr>
              <a:t>CARES Act - ESSER</a:t>
            </a:r>
            <a:br>
              <a:rPr lang="en-US" sz="3600" dirty="0">
                <a:solidFill>
                  <a:schemeClr val="accent2">
                    <a:lumMod val="75000"/>
                    <a:lumOff val="25000"/>
                  </a:schemeClr>
                </a:solidFill>
                <a:latin typeface="+mj-lt"/>
              </a:rPr>
            </a:br>
            <a:r>
              <a:rPr lang="en-US" altLang="en-US" sz="2800" dirty="0">
                <a:solidFill>
                  <a:schemeClr val="accent2">
                    <a:lumMod val="75000"/>
                    <a:lumOff val="25000"/>
                  </a:schemeClr>
                </a:solidFill>
                <a:latin typeface="+mj-lt"/>
                <a:ea typeface="Arial Unicode MS" panose="020B0604020202020204" pitchFamily="34" charset="-128"/>
              </a:rPr>
              <a:t>Funds shall only be used for:</a:t>
            </a:r>
          </a:p>
          <a:p>
            <a:endParaRPr lang="en-US" altLang="en-US" sz="2800" dirty="0">
              <a:solidFill>
                <a:schemeClr val="accent2">
                  <a:lumMod val="75000"/>
                  <a:lumOff val="25000"/>
                </a:schemeClr>
              </a:solidFill>
              <a:latin typeface="+mj-lt"/>
              <a:ea typeface="Arial Unicode MS" panose="020B0604020202020204" pitchFamily="34" charset="-128"/>
            </a:endParaRPr>
          </a:p>
          <a:p>
            <a:pPr marL="457200" lvl="0" indent="-457200">
              <a:lnSpc>
                <a:spcPct val="150000"/>
              </a:lnSpc>
              <a:buFont typeface="Arial" panose="020B0604020202020204" pitchFamily="34" charset="0"/>
              <a:buChar char="•"/>
            </a:pPr>
            <a:r>
              <a:rPr lang="en-US" sz="2800" i="1" dirty="0">
                <a:solidFill>
                  <a:schemeClr val="accent2">
                    <a:lumMod val="75000"/>
                    <a:lumOff val="25000"/>
                  </a:schemeClr>
                </a:solidFill>
                <a:latin typeface="+mj-lt"/>
              </a:rPr>
              <a:t>Staff development</a:t>
            </a:r>
          </a:p>
          <a:p>
            <a:pPr marL="457200" lvl="0" indent="-457200">
              <a:lnSpc>
                <a:spcPct val="150000"/>
              </a:lnSpc>
              <a:buFont typeface="Arial" panose="020B0604020202020204" pitchFamily="34" charset="0"/>
              <a:buChar char="•"/>
            </a:pPr>
            <a:r>
              <a:rPr lang="en-US" sz="2800" i="1" dirty="0">
                <a:solidFill>
                  <a:schemeClr val="accent2">
                    <a:lumMod val="75000"/>
                    <a:lumOff val="25000"/>
                  </a:schemeClr>
                </a:solidFill>
                <a:latin typeface="+mj-lt"/>
              </a:rPr>
              <a:t>Any expense caused as a result of COVID-19 pandemic</a:t>
            </a:r>
          </a:p>
          <a:p>
            <a:pPr marL="457200" lvl="0" indent="-457200">
              <a:lnSpc>
                <a:spcPct val="150000"/>
              </a:lnSpc>
              <a:buFont typeface="Arial" panose="020B0604020202020204" pitchFamily="34" charset="0"/>
              <a:buChar char="•"/>
            </a:pPr>
            <a:r>
              <a:rPr lang="en-US" sz="2800" i="1" dirty="0">
                <a:solidFill>
                  <a:schemeClr val="accent2">
                    <a:lumMod val="75000"/>
                    <a:lumOff val="25000"/>
                  </a:schemeClr>
                </a:solidFill>
                <a:latin typeface="+mj-lt"/>
              </a:rPr>
              <a:t>Unique needs of low-income students </a:t>
            </a:r>
          </a:p>
          <a:p>
            <a:pPr marL="457200" lvl="0" indent="-457200">
              <a:lnSpc>
                <a:spcPct val="150000"/>
              </a:lnSpc>
              <a:buFont typeface="Arial" panose="020B0604020202020204" pitchFamily="34" charset="0"/>
              <a:buChar char="•"/>
            </a:pPr>
            <a:r>
              <a:rPr lang="en-US" sz="2800" i="1" dirty="0">
                <a:solidFill>
                  <a:schemeClr val="accent2">
                    <a:lumMod val="75000"/>
                    <a:lumOff val="25000"/>
                  </a:schemeClr>
                </a:solidFill>
                <a:latin typeface="+mj-lt"/>
              </a:rPr>
              <a:t>Homeless students</a:t>
            </a:r>
          </a:p>
          <a:p>
            <a:pPr marL="457200" lvl="0" indent="-457200">
              <a:lnSpc>
                <a:spcPct val="150000"/>
              </a:lnSpc>
              <a:buFont typeface="Arial" panose="020B0604020202020204" pitchFamily="34" charset="0"/>
              <a:buChar char="•"/>
            </a:pPr>
            <a:r>
              <a:rPr lang="en-US" sz="2800" i="1" dirty="0">
                <a:solidFill>
                  <a:schemeClr val="accent2">
                    <a:lumMod val="75000"/>
                    <a:lumOff val="25000"/>
                  </a:schemeClr>
                </a:solidFill>
                <a:latin typeface="+mj-lt"/>
              </a:rPr>
              <a:t>Needs of individual schools</a:t>
            </a:r>
          </a:p>
        </p:txBody>
      </p:sp>
    </p:spTree>
    <p:extLst>
      <p:ext uri="{BB962C8B-B14F-4D97-AF65-F5344CB8AC3E}">
        <p14:creationId xmlns:p14="http://schemas.microsoft.com/office/powerpoint/2010/main" val="248162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0883730" cy="6001643"/>
          </a:xfrm>
          <a:prstGeom prst="rect">
            <a:avLst/>
          </a:prstGeom>
        </p:spPr>
        <p:txBody>
          <a:bodyPr wrap="square">
            <a:spAutoFit/>
          </a:bodyPr>
          <a:lstStyle/>
          <a:p>
            <a:r>
              <a:rPr lang="en-US" sz="4000" u="sng" dirty="0">
                <a:solidFill>
                  <a:schemeClr val="accent2">
                    <a:lumMod val="75000"/>
                    <a:lumOff val="25000"/>
                  </a:schemeClr>
                </a:solidFill>
                <a:latin typeface="+mj-lt"/>
              </a:rPr>
              <a:t>CARES Act - ESSER</a:t>
            </a:r>
            <a:br>
              <a:rPr lang="en-US" sz="3600" dirty="0">
                <a:solidFill>
                  <a:schemeClr val="accent2">
                    <a:lumMod val="75000"/>
                    <a:lumOff val="25000"/>
                  </a:schemeClr>
                </a:solidFill>
                <a:latin typeface="+mj-lt"/>
              </a:rPr>
            </a:br>
            <a:endParaRPr lang="en-US" altLang="en-US" sz="3200" dirty="0">
              <a:solidFill>
                <a:schemeClr val="accent2">
                  <a:lumMod val="75000"/>
                  <a:lumOff val="25000"/>
                </a:schemeClr>
              </a:solidFill>
              <a:latin typeface="+mj-lt"/>
              <a:ea typeface="Arial Unicode MS" panose="020B0604020202020204" pitchFamily="34" charset="-128"/>
            </a:endParaRPr>
          </a:p>
          <a:p>
            <a:pPr marL="457200" indent="-457200">
              <a:buFont typeface="Arial" panose="020B0604020202020204" pitchFamily="34" charset="0"/>
              <a:buChar char="•"/>
            </a:pPr>
            <a:r>
              <a:rPr lang="en-US" sz="2800" i="1" dirty="0">
                <a:solidFill>
                  <a:schemeClr val="accent2">
                    <a:lumMod val="75000"/>
                    <a:lumOff val="25000"/>
                  </a:schemeClr>
                </a:solidFill>
                <a:latin typeface="+mj-lt"/>
              </a:rPr>
              <a:t>Students with disabilities</a:t>
            </a:r>
          </a:p>
          <a:p>
            <a:pPr marL="45720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indent="-457200">
              <a:buFont typeface="Arial" panose="020B0604020202020204" pitchFamily="34" charset="0"/>
              <a:buChar char="•"/>
            </a:pPr>
            <a:r>
              <a:rPr lang="en-US" sz="2800" i="1" dirty="0">
                <a:solidFill>
                  <a:schemeClr val="accent2">
                    <a:lumMod val="75000"/>
                    <a:lumOff val="25000"/>
                  </a:schemeClr>
                </a:solidFill>
                <a:latin typeface="+mj-lt"/>
              </a:rPr>
              <a:t>English as second language learners</a:t>
            </a:r>
          </a:p>
          <a:p>
            <a:pPr marL="45720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indent="-457200">
              <a:buFont typeface="Arial" panose="020B0604020202020204" pitchFamily="34" charset="0"/>
              <a:buChar char="•"/>
            </a:pPr>
            <a:r>
              <a:rPr lang="en-US" sz="2800" i="1" dirty="0">
                <a:solidFill>
                  <a:schemeClr val="accent2">
                    <a:lumMod val="75000"/>
                    <a:lumOff val="25000"/>
                  </a:schemeClr>
                </a:solidFill>
                <a:latin typeface="+mj-lt"/>
              </a:rPr>
              <a:t>Foster care youth</a:t>
            </a:r>
          </a:p>
          <a:p>
            <a:pPr marL="45720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indent="-457200">
              <a:buFont typeface="Arial" panose="020B0604020202020204" pitchFamily="34" charset="0"/>
              <a:buChar char="•"/>
            </a:pPr>
            <a:r>
              <a:rPr lang="en-US" sz="2800" i="1" dirty="0">
                <a:solidFill>
                  <a:schemeClr val="accent2">
                    <a:lumMod val="75000"/>
                    <a:lumOff val="25000"/>
                  </a:schemeClr>
                </a:solidFill>
                <a:latin typeface="+mj-lt"/>
              </a:rPr>
              <a:t>Coordination of preparedness and response of the school district</a:t>
            </a:r>
          </a:p>
          <a:p>
            <a:pPr marL="45720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indent="-457200">
              <a:buFont typeface="Arial" panose="020B0604020202020204" pitchFamily="34" charset="0"/>
              <a:buChar char="•"/>
            </a:pPr>
            <a:r>
              <a:rPr lang="en-US" sz="2800" i="1" dirty="0">
                <a:solidFill>
                  <a:schemeClr val="accent2">
                    <a:lumMod val="75000"/>
                    <a:lumOff val="25000"/>
                  </a:schemeClr>
                </a:solidFill>
                <a:latin typeface="+mj-lt"/>
              </a:rPr>
              <a:t>Mental health services</a:t>
            </a:r>
          </a:p>
          <a:p>
            <a:pPr marL="457200" indent="-457200">
              <a:buFont typeface="Arial" panose="020B0604020202020204" pitchFamily="34" charset="0"/>
              <a:buChar char="•"/>
            </a:pPr>
            <a:endParaRPr lang="en-US" sz="2800" dirty="0">
              <a:solidFill>
                <a:schemeClr val="accent2">
                  <a:lumMod val="75000"/>
                  <a:lumOff val="25000"/>
                </a:schemeClr>
              </a:solidFill>
            </a:endParaRPr>
          </a:p>
          <a:p>
            <a:endParaRPr lang="en-US" altLang="en-US" sz="3200" dirty="0">
              <a:solidFill>
                <a:schemeClr val="accent2">
                  <a:lumMod val="75000"/>
                  <a:lumOff val="25000"/>
                </a:schemeClr>
              </a:solidFill>
              <a:ea typeface="Arial Unicode MS" panose="020B0604020202020204" pitchFamily="34" charset="-128"/>
            </a:endParaRPr>
          </a:p>
        </p:txBody>
      </p:sp>
    </p:spTree>
    <p:extLst>
      <p:ext uri="{BB962C8B-B14F-4D97-AF65-F5344CB8AC3E}">
        <p14:creationId xmlns:p14="http://schemas.microsoft.com/office/powerpoint/2010/main" val="76186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31" y="254977"/>
            <a:ext cx="10883730" cy="5078313"/>
          </a:xfrm>
          <a:prstGeom prst="rect">
            <a:avLst/>
          </a:prstGeom>
        </p:spPr>
        <p:txBody>
          <a:bodyPr wrap="square">
            <a:spAutoFit/>
          </a:bodyPr>
          <a:lstStyle/>
          <a:p>
            <a:r>
              <a:rPr lang="en-US" sz="4000" u="sng" dirty="0">
                <a:solidFill>
                  <a:schemeClr val="accent2">
                    <a:lumMod val="75000"/>
                    <a:lumOff val="25000"/>
                  </a:schemeClr>
                </a:solidFill>
                <a:latin typeface="+mj-lt"/>
              </a:rPr>
              <a:t>CARES Act - ESSER</a:t>
            </a:r>
            <a:br>
              <a:rPr lang="en-US" sz="3600" dirty="0">
                <a:solidFill>
                  <a:schemeClr val="accent2">
                    <a:lumMod val="75000"/>
                    <a:lumOff val="25000"/>
                  </a:schemeClr>
                </a:solidFill>
                <a:latin typeface="+mj-lt"/>
              </a:rPr>
            </a:br>
            <a:endParaRPr lang="en-US" sz="3200" dirty="0">
              <a:solidFill>
                <a:schemeClr val="accent2">
                  <a:lumMod val="75000"/>
                  <a:lumOff val="25000"/>
                </a:schemeClr>
              </a:solidFill>
              <a:latin typeface="+mj-lt"/>
              <a:ea typeface="Arial Unicode MS" panose="020B0604020202020204" pitchFamily="34" charset="-128"/>
            </a:endParaRPr>
          </a:p>
          <a:p>
            <a:pPr marL="457200" lvl="0" indent="-457200">
              <a:buFont typeface="Arial" panose="020B0604020202020204" pitchFamily="34" charset="0"/>
              <a:buChar char="•"/>
            </a:pPr>
            <a:r>
              <a:rPr lang="en-US" sz="2800" i="1" dirty="0">
                <a:solidFill>
                  <a:schemeClr val="accent2">
                    <a:lumMod val="75000"/>
                    <a:lumOff val="25000"/>
                  </a:schemeClr>
                </a:solidFill>
                <a:latin typeface="+mj-lt"/>
              </a:rPr>
              <a:t>Sanitation and cleaning supplies for the school district</a:t>
            </a:r>
          </a:p>
          <a:p>
            <a:pPr marL="457200" lvl="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lvl="0" indent="-457200">
              <a:buFont typeface="Arial" panose="020B0604020202020204" pitchFamily="34" charset="0"/>
              <a:buChar char="•"/>
            </a:pPr>
            <a:r>
              <a:rPr lang="en-US" sz="2800" i="1" dirty="0">
                <a:solidFill>
                  <a:schemeClr val="accent2">
                    <a:lumMod val="75000"/>
                    <a:lumOff val="25000"/>
                  </a:schemeClr>
                </a:solidFill>
                <a:latin typeface="+mj-lt"/>
              </a:rPr>
              <a:t>Educational technology</a:t>
            </a:r>
          </a:p>
          <a:p>
            <a:pPr marL="457200" lvl="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lvl="0" indent="-457200">
              <a:buFont typeface="Arial" panose="020B0604020202020204" pitchFamily="34" charset="0"/>
              <a:buChar char="•"/>
            </a:pPr>
            <a:r>
              <a:rPr lang="en-US" sz="2800" i="1" dirty="0">
                <a:solidFill>
                  <a:schemeClr val="accent2">
                    <a:lumMod val="75000"/>
                    <a:lumOff val="25000"/>
                  </a:schemeClr>
                </a:solidFill>
                <a:latin typeface="+mj-lt"/>
              </a:rPr>
              <a:t>Summer learning and after school programs</a:t>
            </a:r>
          </a:p>
          <a:p>
            <a:pPr marL="457200" lvl="0" indent="-457200">
              <a:buFont typeface="Arial" panose="020B0604020202020204" pitchFamily="34" charset="0"/>
              <a:buChar char="•"/>
            </a:pPr>
            <a:endParaRPr lang="en-US" sz="2800" i="1" dirty="0">
              <a:solidFill>
                <a:schemeClr val="accent2">
                  <a:lumMod val="75000"/>
                  <a:lumOff val="25000"/>
                </a:schemeClr>
              </a:solidFill>
              <a:latin typeface="+mj-lt"/>
            </a:endParaRPr>
          </a:p>
          <a:p>
            <a:pPr marL="457200" lvl="0" indent="-457200">
              <a:buFont typeface="Arial" panose="020B0604020202020204" pitchFamily="34" charset="0"/>
              <a:buChar char="•"/>
            </a:pPr>
            <a:r>
              <a:rPr lang="en-US" sz="2800" i="1" dirty="0">
                <a:solidFill>
                  <a:schemeClr val="accent2">
                    <a:lumMod val="75000"/>
                    <a:lumOff val="25000"/>
                  </a:schemeClr>
                </a:solidFill>
                <a:latin typeface="+mj-lt"/>
              </a:rPr>
              <a:t>Other activities necessary to maintain the operation and continuity of services</a:t>
            </a:r>
          </a:p>
          <a:p>
            <a:endParaRPr lang="en-US" altLang="en-US" sz="2800" dirty="0">
              <a:solidFill>
                <a:schemeClr val="accent2">
                  <a:lumMod val="75000"/>
                  <a:lumOff val="25000"/>
                </a:schemeClr>
              </a:solidFill>
              <a:ea typeface="Arial Unicode MS" panose="020B0604020202020204" pitchFamily="34" charset="-128"/>
            </a:endParaRPr>
          </a:p>
        </p:txBody>
      </p:sp>
    </p:spTree>
    <p:extLst>
      <p:ext uri="{BB962C8B-B14F-4D97-AF65-F5344CB8AC3E}">
        <p14:creationId xmlns:p14="http://schemas.microsoft.com/office/powerpoint/2010/main" val="222376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783167" y="931985"/>
            <a:ext cx="8187267" cy="5443415"/>
          </a:xfrm>
        </p:spPr>
        <p:txBody>
          <a:bodyPr rtlCol="0">
            <a:normAutofit/>
          </a:bodyPr>
          <a:lstStyle/>
          <a:p>
            <a:pPr>
              <a:buNone/>
              <a:defRPr/>
            </a:pPr>
            <a:r>
              <a:rPr lang="en-US" sz="1867" dirty="0">
                <a:solidFill>
                  <a:schemeClr val="accent2">
                    <a:lumMod val="75000"/>
                    <a:lumOff val="25000"/>
                  </a:schemeClr>
                </a:solidFill>
                <a:latin typeface="+mj-lt"/>
                <a:ea typeface="Arial Unicode MS" pitchFamily="34" charset="-128"/>
                <a:cs typeface="Arial" panose="020B0604020202020204" pitchFamily="34" charset="0"/>
              </a:rPr>
              <a:t>HISTORY – (KSA 72-3422) </a:t>
            </a:r>
            <a:r>
              <a:rPr lang="en-US" sz="1867" dirty="0">
                <a:solidFill>
                  <a:schemeClr val="accent1">
                    <a:lumMod val="75000"/>
                  </a:schemeClr>
                </a:solidFill>
                <a:latin typeface="+mj-lt"/>
                <a:ea typeface="Arial Unicode MS" pitchFamily="34" charset="-128"/>
                <a:cs typeface="Arial" panose="020B0604020202020204" pitchFamily="34" charset="0"/>
              </a:rPr>
              <a:t>Current law provides for 92% of excess cost.</a:t>
            </a:r>
          </a:p>
          <a:p>
            <a:pPr>
              <a:buNone/>
              <a:defRPr/>
            </a:pPr>
            <a:r>
              <a:rPr lang="en-US" dirty="0">
                <a:solidFill>
                  <a:schemeClr val="bg1">
                    <a:lumMod val="10000"/>
                  </a:schemeClr>
                </a:solidFill>
                <a:latin typeface="Arial Unicode MS" pitchFamily="34" charset="-128"/>
                <a:ea typeface="Arial Unicode MS" pitchFamily="34" charset="-128"/>
                <a:cs typeface="Arial Unicode MS" pitchFamily="34" charset="-128"/>
              </a:rPr>
              <a:t>	</a:t>
            </a:r>
          </a:p>
          <a:p>
            <a:pPr>
              <a:buNone/>
              <a:defRPr/>
            </a:pPr>
            <a:r>
              <a:rPr lang="en-US" dirty="0">
                <a:solidFill>
                  <a:schemeClr val="bg1">
                    <a:lumMod val="10000"/>
                  </a:schemeClr>
                </a:solidFill>
                <a:latin typeface="Arial Unicode MS" pitchFamily="34" charset="-128"/>
                <a:ea typeface="Arial Unicode MS" pitchFamily="34" charset="-128"/>
                <a:cs typeface="Arial Unicode MS" pitchFamily="34" charset="-128"/>
              </a:rPr>
              <a:t>	</a:t>
            </a:r>
            <a:endParaRPr lang="en-US" dirty="0">
              <a:solidFill>
                <a:srgbClr val="FF0000"/>
              </a:solidFill>
              <a:latin typeface="Arial Unicode MS" pitchFamily="34" charset="-128"/>
              <a:ea typeface="Arial Unicode MS" pitchFamily="34" charset="-128"/>
              <a:cs typeface="Arial Unicode MS" pitchFamily="34" charset="-128"/>
            </a:endParaRPr>
          </a:p>
        </p:txBody>
      </p:sp>
      <p:sp>
        <p:nvSpPr>
          <p:cNvPr id="4" name="Title 3"/>
          <p:cNvSpPr>
            <a:spLocks noGrp="1"/>
          </p:cNvSpPr>
          <p:nvPr>
            <p:ph type="title"/>
          </p:nvPr>
        </p:nvSpPr>
        <p:spPr>
          <a:xfrm>
            <a:off x="914400" y="190500"/>
            <a:ext cx="9855200" cy="653562"/>
          </a:xfrm>
        </p:spPr>
        <p:txBody>
          <a:bodyPr rtlCol="0">
            <a:normAutofit/>
          </a:bodyPr>
          <a:lstStyle/>
          <a:p>
            <a:pPr>
              <a:defRPr/>
            </a:pPr>
            <a:r>
              <a:rPr lang="en-US" sz="3600" dirty="0">
                <a:solidFill>
                  <a:schemeClr val="accent2">
                    <a:lumMod val="75000"/>
                    <a:lumOff val="25000"/>
                  </a:schemeClr>
                </a:solidFill>
                <a:latin typeface="+mj-lt"/>
                <a:ea typeface="Arial Unicode MS" pitchFamily="34" charset="-128"/>
                <a:cs typeface="Arial" panose="020B0604020202020204" pitchFamily="34" charset="0"/>
              </a:rPr>
              <a:t>SPECIAL EDUCATION   EXCESS COST</a:t>
            </a:r>
            <a:endParaRPr lang="en-US" sz="2933" dirty="0">
              <a:solidFill>
                <a:schemeClr val="accent2">
                  <a:lumMod val="75000"/>
                  <a:lumOff val="25000"/>
                </a:schemeClr>
              </a:solidFill>
              <a:latin typeface="+mj-lt"/>
              <a:ea typeface="Arial Unicode MS" pitchFamily="34" charset="-128"/>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70473928"/>
              </p:ext>
            </p:extLst>
          </p:nvPr>
        </p:nvGraphicFramePr>
        <p:xfrm>
          <a:off x="783167" y="1310053"/>
          <a:ext cx="7924800" cy="522989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2008-09</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$ 427,753,137 (92.0%)</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10000"/>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2009-10</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$ 367,540,630 (88.7%)</a:t>
                      </a:r>
                    </a:p>
                  </a:txBody>
                  <a:tcPr marT="45704" marB="45704"/>
                </a:tc>
                <a:tc>
                  <a:txBody>
                    <a:bodyPr/>
                    <a:lstStyle/>
                    <a:p>
                      <a:pPr algn="l"/>
                      <a:r>
                        <a:rPr lang="en-US" sz="1900" dirty="0">
                          <a:solidFill>
                            <a:schemeClr val="accent2">
                              <a:lumMod val="75000"/>
                              <a:lumOff val="25000"/>
                            </a:schemeClr>
                          </a:solidFill>
                          <a:latin typeface="Arial" panose="020B0604020202020204" pitchFamily="34" charset="0"/>
                          <a:ea typeface="Arial Unicode MS" pitchFamily="34" charset="-128"/>
                          <a:cs typeface="Arial" panose="020B0604020202020204" pitchFamily="34" charset="0"/>
                        </a:rPr>
                        <a:t>Rec. ARRA--$ 56,517,000</a:t>
                      </a:r>
                    </a:p>
                  </a:txBody>
                  <a:tcPr marT="45704" marB="45704"/>
                </a:tc>
                <a:extLst>
                  <a:ext uri="{0D108BD9-81ED-4DB2-BD59-A6C34878D82A}">
                    <a16:rowId xmlns:a16="http://schemas.microsoft.com/office/drawing/2014/main" val="10001"/>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2010-11</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$ 389,404,843 (92.0%)</a:t>
                      </a:r>
                    </a:p>
                  </a:txBody>
                  <a:tcPr marT="45704" marB="45704"/>
                </a:tc>
                <a:tc>
                  <a:txBody>
                    <a:bodyPr/>
                    <a:lstStyle/>
                    <a:p>
                      <a:pPr algn="l"/>
                      <a:r>
                        <a:rPr lang="en-US" sz="1900" dirty="0">
                          <a:solidFill>
                            <a:schemeClr val="accent2">
                              <a:lumMod val="75000"/>
                              <a:lumOff val="25000"/>
                            </a:schemeClr>
                          </a:solidFill>
                          <a:latin typeface="Arial" panose="020B0604020202020204" pitchFamily="34" charset="0"/>
                          <a:ea typeface="Arial Unicode MS" pitchFamily="34" charset="-128"/>
                          <a:cs typeface="Arial" panose="020B0604020202020204" pitchFamily="34" charset="0"/>
                        </a:rPr>
                        <a:t>Rec. ARRA--$ 54,454,000</a:t>
                      </a:r>
                    </a:p>
                  </a:txBody>
                  <a:tcPr marT="45704" marB="45704"/>
                </a:tc>
                <a:extLst>
                  <a:ext uri="{0D108BD9-81ED-4DB2-BD59-A6C34878D82A}">
                    <a16:rowId xmlns:a16="http://schemas.microsoft.com/office/drawing/2014/main" val="10002"/>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2011-12</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$ 428,140,397</a:t>
                      </a:r>
                      <a:r>
                        <a:rPr lang="en-US" sz="1900" baseline="0" dirty="0">
                          <a:solidFill>
                            <a:schemeClr val="accent2">
                              <a:lumMod val="75000"/>
                              <a:lumOff val="25000"/>
                            </a:schemeClr>
                          </a:solidFill>
                          <a:latin typeface="+mj-lt"/>
                          <a:ea typeface="Arial Unicode MS" pitchFamily="34" charset="-128"/>
                          <a:cs typeface="Arial" panose="020B0604020202020204" pitchFamily="34" charset="0"/>
                        </a:rPr>
                        <a:t> (88.4%)</a:t>
                      </a:r>
                      <a:endParaRPr lang="en-US" sz="1900" dirty="0">
                        <a:solidFill>
                          <a:schemeClr val="accent2">
                            <a:lumMod val="75000"/>
                            <a:lumOff val="25000"/>
                          </a:schemeClr>
                        </a:solidFill>
                        <a:latin typeface="+mj-lt"/>
                        <a:ea typeface="Arial Unicode MS" pitchFamily="34" charset="-128"/>
                        <a:cs typeface="Arial" panose="020B0604020202020204" pitchFamily="34" charset="0"/>
                      </a:endParaRP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10003"/>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2012-13</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$ 427,724,000 (82.8%)</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10004"/>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2013-14</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$ 427,717,000 (80.1%)</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10005"/>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2014-15</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$ 428,360,566 (80.8%)</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2434181218"/>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2015-16</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$ 434,902,949 (80.0%)</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1536256744"/>
                  </a:ext>
                </a:extLst>
              </a:tr>
              <a:tr h="372975">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2016-17</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$ 435,469,632 (79.6%)</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3403532443"/>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2017-18</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$ 445,981,646 (78.5%)</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861027462"/>
                  </a:ext>
                </a:extLst>
              </a:tr>
              <a:tr h="35922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2018-19</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$ 490,380,818 (81.4%</a:t>
                      </a: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404550327"/>
                  </a:ext>
                </a:extLst>
              </a:tr>
              <a:tr h="1039246">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2019-20</a:t>
                      </a:r>
                      <a:r>
                        <a:rPr lang="en-US" sz="1900" baseline="0" dirty="0">
                          <a:solidFill>
                            <a:schemeClr val="accent2">
                              <a:lumMod val="75000"/>
                              <a:lumOff val="25000"/>
                            </a:schemeClr>
                          </a:solidFill>
                          <a:latin typeface="+mj-lt"/>
                          <a:ea typeface="Arial Unicode MS" pitchFamily="34" charset="-128"/>
                          <a:cs typeface="Arial" panose="020B0604020202020204" pitchFamily="34" charset="0"/>
                        </a:rPr>
                        <a:t> </a:t>
                      </a:r>
                      <a:endParaRPr lang="en-US" sz="1900" dirty="0">
                        <a:solidFill>
                          <a:schemeClr val="accent2">
                            <a:lumMod val="75000"/>
                            <a:lumOff val="25000"/>
                          </a:schemeClr>
                        </a:solidFill>
                        <a:latin typeface="+mj-lt"/>
                        <a:ea typeface="Arial Unicode MS" pitchFamily="34" charset="-128"/>
                        <a:cs typeface="Arial" panose="020B0604020202020204" pitchFamily="34" charset="0"/>
                      </a:endParaRPr>
                    </a:p>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2020-21</a:t>
                      </a:r>
                    </a:p>
                  </a:txBody>
                  <a:tcPr marT="45704" marB="45704"/>
                </a:tc>
                <a:tc>
                  <a:txBody>
                    <a:bodyPr/>
                    <a:lstStyle/>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$ 497,880,818 (75.3%)</a:t>
                      </a:r>
                    </a:p>
                    <a:p>
                      <a:pPr algn="ctr"/>
                      <a:r>
                        <a:rPr lang="en-US" sz="1900" dirty="0">
                          <a:solidFill>
                            <a:schemeClr val="accent2">
                              <a:lumMod val="75000"/>
                              <a:lumOff val="25000"/>
                            </a:schemeClr>
                          </a:solidFill>
                          <a:latin typeface="+mj-lt"/>
                          <a:ea typeface="Arial Unicode MS" pitchFamily="34" charset="-128"/>
                          <a:cs typeface="Arial" panose="020B0604020202020204" pitchFamily="34" charset="0"/>
                        </a:rPr>
                        <a:t>$ 505,380,818</a:t>
                      </a:r>
                      <a:r>
                        <a:rPr lang="en-US" sz="1900" baseline="0" dirty="0">
                          <a:solidFill>
                            <a:schemeClr val="accent2">
                              <a:lumMod val="75000"/>
                              <a:lumOff val="25000"/>
                            </a:schemeClr>
                          </a:solidFill>
                          <a:latin typeface="+mj-lt"/>
                          <a:ea typeface="Arial Unicode MS" pitchFamily="34" charset="-128"/>
                          <a:cs typeface="Arial" panose="020B0604020202020204" pitchFamily="34" charset="0"/>
                        </a:rPr>
                        <a:t> (72.0%)</a:t>
                      </a:r>
                      <a:endParaRPr lang="en-US" sz="1900" dirty="0">
                        <a:solidFill>
                          <a:schemeClr val="accent2">
                            <a:lumMod val="75000"/>
                            <a:lumOff val="25000"/>
                          </a:schemeClr>
                        </a:solidFill>
                        <a:latin typeface="+mj-lt"/>
                        <a:ea typeface="Arial Unicode MS" pitchFamily="34" charset="-128"/>
                        <a:cs typeface="Arial" panose="020B0604020202020204" pitchFamily="34" charset="0"/>
                      </a:endParaRPr>
                    </a:p>
                  </a:txBody>
                  <a:tcPr marT="45704" marB="45704"/>
                </a:tc>
                <a:tc>
                  <a:txBody>
                    <a:bodyPr/>
                    <a:lstStyle/>
                    <a:p>
                      <a:pPr algn="r"/>
                      <a:endParaRPr lang="en-US" sz="1900" dirty="0">
                        <a:latin typeface="Arial" panose="020B0604020202020204" pitchFamily="34" charset="0"/>
                        <a:ea typeface="Arial Unicode MS" pitchFamily="34" charset="-128"/>
                        <a:cs typeface="Arial" panose="020B0604020202020204" pitchFamily="34" charset="0"/>
                      </a:endParaRPr>
                    </a:p>
                  </a:txBody>
                  <a:tcPr marT="45704" marB="45704"/>
                </a:tc>
                <a:extLst>
                  <a:ext uri="{0D108BD9-81ED-4DB2-BD59-A6C34878D82A}">
                    <a16:rowId xmlns:a16="http://schemas.microsoft.com/office/drawing/2014/main" val="2450697760"/>
                  </a:ext>
                </a:extLst>
              </a:tr>
            </a:tbl>
          </a:graphicData>
        </a:graphic>
      </p:graphicFrame>
    </p:spTree>
    <p:extLst>
      <p:ext uri="{BB962C8B-B14F-4D97-AF65-F5344CB8AC3E}">
        <p14:creationId xmlns:p14="http://schemas.microsoft.com/office/powerpoint/2010/main" val="291909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a:xfrm>
            <a:off x="783770" y="1464907"/>
            <a:ext cx="10618237" cy="4270874"/>
          </a:xfrm>
        </p:spPr>
      </p:sp>
      <p:sp>
        <p:nvSpPr>
          <p:cNvPr id="3" name="TextBox 2">
            <a:extLst>
              <a:ext uri="{FF2B5EF4-FFF2-40B4-BE49-F238E27FC236}">
                <a16:creationId xmlns:a16="http://schemas.microsoft.com/office/drawing/2014/main" id="{FF0BB167-444F-409C-B7D7-76CAE64D209D}"/>
              </a:ext>
            </a:extLst>
          </p:cNvPr>
          <p:cNvSpPr txBox="1"/>
          <p:nvPr/>
        </p:nvSpPr>
        <p:spPr>
          <a:xfrm>
            <a:off x="783770" y="4597"/>
            <a:ext cx="10273312" cy="5670783"/>
          </a:xfrm>
          <a:prstGeom prst="rect">
            <a:avLst/>
          </a:prstGeom>
          <a:noFill/>
        </p:spPr>
        <p:txBody>
          <a:bodyPr wrap="square" rtlCol="0">
            <a:spAutoFit/>
          </a:bodyPr>
          <a:lstStyle/>
          <a:p>
            <a:pPr>
              <a:lnSpc>
                <a:spcPct val="200000"/>
              </a:lnSpc>
            </a:pPr>
            <a:r>
              <a:rPr lang="en-US" sz="3600" dirty="0">
                <a:solidFill>
                  <a:schemeClr val="accent2">
                    <a:lumMod val="75000"/>
                    <a:lumOff val="25000"/>
                  </a:schemeClr>
                </a:solidFill>
                <a:latin typeface="+mj-lt"/>
                <a:ea typeface="Arial Unicode MS" pitchFamily="34" charset="-128"/>
                <a:cs typeface="Arial" panose="020B0604020202020204" pitchFamily="34" charset="0"/>
              </a:rPr>
              <a:t>Special Education – Categorical Aid</a:t>
            </a:r>
            <a:endParaRPr lang="en-US" altLang="en-US" sz="3600" u="sng" dirty="0">
              <a:solidFill>
                <a:schemeClr val="accent2">
                  <a:lumMod val="75000"/>
                  <a:lumOff val="25000"/>
                </a:schemeClr>
              </a:solidFill>
              <a:latin typeface="+mj-lt"/>
              <a:cs typeface="Arial" panose="020B0604020202020204" pitchFamily="34" charset="0"/>
            </a:endParaRPr>
          </a:p>
          <a:p>
            <a:r>
              <a:rPr lang="en-US" altLang="en-US" sz="2000" dirty="0">
                <a:solidFill>
                  <a:schemeClr val="accent2">
                    <a:lumMod val="75000"/>
                    <a:lumOff val="25000"/>
                  </a:schemeClr>
                </a:solidFill>
                <a:latin typeface="+mj-lt"/>
                <a:cs typeface="Arial" panose="020B0604020202020204" pitchFamily="34" charset="0"/>
              </a:rPr>
              <a:t>	</a:t>
            </a:r>
            <a:r>
              <a:rPr lang="en-US" altLang="en-US" sz="2800" dirty="0">
                <a:solidFill>
                  <a:schemeClr val="accent2">
                    <a:lumMod val="75000"/>
                    <a:lumOff val="25000"/>
                  </a:schemeClr>
                </a:solidFill>
                <a:latin typeface="+mj-lt"/>
                <a:cs typeface="Arial" panose="020B0604020202020204" pitchFamily="34" charset="0"/>
              </a:rPr>
              <a:t>  </a:t>
            </a:r>
            <a:r>
              <a:rPr lang="en-US" altLang="en-US" sz="2800" u="sng" dirty="0">
                <a:solidFill>
                  <a:schemeClr val="accent2">
                    <a:lumMod val="75000"/>
                    <a:lumOff val="25000"/>
                  </a:schemeClr>
                </a:solidFill>
                <a:latin typeface="+mj-lt"/>
                <a:cs typeface="Arial" panose="020B0604020202020204" pitchFamily="34" charset="0"/>
              </a:rPr>
              <a:t>Year</a:t>
            </a:r>
            <a:r>
              <a:rPr lang="en-US" altLang="en-US" sz="2800" dirty="0">
                <a:solidFill>
                  <a:schemeClr val="accent2">
                    <a:lumMod val="75000"/>
                    <a:lumOff val="25000"/>
                  </a:schemeClr>
                </a:solidFill>
                <a:latin typeface="+mj-lt"/>
                <a:cs typeface="Arial" panose="020B0604020202020204" pitchFamily="34" charset="0"/>
              </a:rPr>
              <a:t>            	  </a:t>
            </a:r>
            <a:r>
              <a:rPr lang="en-US" altLang="en-US" sz="2800" u="sng" dirty="0">
                <a:solidFill>
                  <a:schemeClr val="accent2">
                    <a:lumMod val="75000"/>
                    <a:lumOff val="25000"/>
                  </a:schemeClr>
                </a:solidFill>
                <a:latin typeface="+mj-lt"/>
                <a:cs typeface="Arial" panose="020B0604020202020204" pitchFamily="34" charset="0"/>
              </a:rPr>
              <a:t>Actual</a:t>
            </a:r>
          </a:p>
          <a:p>
            <a:endParaRPr lang="en-US" altLang="en-US" sz="1050" dirty="0">
              <a:solidFill>
                <a:schemeClr val="accent2">
                  <a:lumMod val="75000"/>
                  <a:lumOff val="25000"/>
                </a:schemeClr>
              </a:solidFill>
              <a:latin typeface="+mj-lt"/>
              <a:cs typeface="Arial" panose="020B0604020202020204" pitchFamily="34" charset="0"/>
            </a:endParaRPr>
          </a:p>
          <a:p>
            <a:r>
              <a:rPr lang="en-US" altLang="en-US" sz="2800" dirty="0">
                <a:solidFill>
                  <a:schemeClr val="accent2">
                    <a:lumMod val="75000"/>
                    <a:lumOff val="25000"/>
                  </a:schemeClr>
                </a:solidFill>
                <a:latin typeface="+mj-lt"/>
                <a:cs typeface="Arial" panose="020B0604020202020204" pitchFamily="34" charset="0"/>
              </a:rPr>
              <a:t>	2013-14		$27,900 	  </a:t>
            </a:r>
          </a:p>
          <a:p>
            <a:r>
              <a:rPr lang="en-US" altLang="en-US" sz="2800" dirty="0">
                <a:solidFill>
                  <a:schemeClr val="accent2">
                    <a:lumMod val="75000"/>
                    <a:lumOff val="25000"/>
                  </a:schemeClr>
                </a:solidFill>
                <a:latin typeface="+mj-lt"/>
                <a:cs typeface="Arial" panose="020B0604020202020204" pitchFamily="34" charset="0"/>
              </a:rPr>
              <a:t>	2014-15       	$27,520	  </a:t>
            </a:r>
          </a:p>
          <a:p>
            <a:r>
              <a:rPr lang="en-US" altLang="en-US" sz="2800" dirty="0">
                <a:solidFill>
                  <a:schemeClr val="accent2">
                    <a:lumMod val="75000"/>
                    <a:lumOff val="25000"/>
                  </a:schemeClr>
                </a:solidFill>
                <a:latin typeface="+mj-lt"/>
                <a:cs typeface="Arial" panose="020B0604020202020204" pitchFamily="34" charset="0"/>
              </a:rPr>
              <a:t>	2015-16       	$27,955	  </a:t>
            </a:r>
          </a:p>
          <a:p>
            <a:r>
              <a:rPr lang="en-US" altLang="en-US" sz="2800" dirty="0">
                <a:solidFill>
                  <a:schemeClr val="accent2">
                    <a:lumMod val="75000"/>
                    <a:lumOff val="25000"/>
                  </a:schemeClr>
                </a:solidFill>
                <a:latin typeface="+mj-lt"/>
                <a:cs typeface="Arial" panose="020B0604020202020204" pitchFamily="34" charset="0"/>
              </a:rPr>
              <a:t>	2016-17		$27,750	  </a:t>
            </a:r>
          </a:p>
          <a:p>
            <a:r>
              <a:rPr lang="en-US" altLang="en-US" sz="2800" dirty="0">
                <a:solidFill>
                  <a:schemeClr val="accent2">
                    <a:lumMod val="75000"/>
                    <a:lumOff val="25000"/>
                  </a:schemeClr>
                </a:solidFill>
                <a:latin typeface="+mj-lt"/>
                <a:cs typeface="Arial" panose="020B0604020202020204" pitchFamily="34" charset="0"/>
              </a:rPr>
              <a:t>	2017-18		$28,010	  </a:t>
            </a:r>
          </a:p>
          <a:p>
            <a:r>
              <a:rPr lang="en-US" altLang="en-US" sz="2800" dirty="0">
                <a:solidFill>
                  <a:schemeClr val="accent2">
                    <a:lumMod val="75000"/>
                    <a:lumOff val="25000"/>
                  </a:schemeClr>
                </a:solidFill>
                <a:latin typeface="+mj-lt"/>
                <a:cs typeface="Arial" panose="020B0604020202020204" pitchFamily="34" charset="0"/>
              </a:rPr>
              <a:t>	2018-19      	$30,085	  </a:t>
            </a:r>
          </a:p>
          <a:p>
            <a:r>
              <a:rPr lang="en-US" altLang="en-US" sz="2800" dirty="0">
                <a:solidFill>
                  <a:schemeClr val="accent2">
                    <a:lumMod val="75000"/>
                    <a:lumOff val="25000"/>
                  </a:schemeClr>
                </a:solidFill>
                <a:latin typeface="+mj-lt"/>
                <a:cs typeface="Arial" panose="020B0604020202020204" pitchFamily="34" charset="0"/>
              </a:rPr>
              <a:t>	2019-20      	$29,800  (Estimate)</a:t>
            </a:r>
          </a:p>
          <a:p>
            <a:r>
              <a:rPr lang="en-US" altLang="en-US" sz="2800" dirty="0">
                <a:solidFill>
                  <a:schemeClr val="accent2">
                    <a:lumMod val="75000"/>
                    <a:lumOff val="25000"/>
                  </a:schemeClr>
                </a:solidFill>
                <a:latin typeface="+mj-lt"/>
                <a:cs typeface="Arial" panose="020B0604020202020204" pitchFamily="34" charset="0"/>
              </a:rPr>
              <a:t>	2020-21      	$29,510  (Estimate)</a:t>
            </a:r>
          </a:p>
          <a:p>
            <a:r>
              <a:rPr lang="en-US" altLang="en-US" sz="2800" dirty="0">
                <a:solidFill>
                  <a:schemeClr val="accent2">
                    <a:lumMod val="75000"/>
                    <a:lumOff val="25000"/>
                  </a:schemeClr>
                </a:solidFill>
                <a:latin typeface="+mj-lt"/>
                <a:cs typeface="Arial" panose="020B0604020202020204" pitchFamily="34" charset="0"/>
              </a:rPr>
              <a:t>	2021-22       	$29,210  (Estimate)</a:t>
            </a:r>
            <a:endParaRPr lang="en-US" sz="2800" dirty="0">
              <a:solidFill>
                <a:schemeClr val="accent2">
                  <a:lumMod val="75000"/>
                  <a:lumOff val="25000"/>
                </a:schemeClr>
              </a:solidFill>
              <a:latin typeface="+mj-lt"/>
            </a:endParaRPr>
          </a:p>
        </p:txBody>
      </p:sp>
      <p:sp>
        <p:nvSpPr>
          <p:cNvPr id="4" name="Rectangle 3">
            <a:extLst>
              <a:ext uri="{FF2B5EF4-FFF2-40B4-BE49-F238E27FC236}">
                <a16:creationId xmlns:a16="http://schemas.microsoft.com/office/drawing/2014/main" id="{5A0C7A85-9D69-4983-B579-F2706271B1AE}"/>
              </a:ext>
            </a:extLst>
          </p:cNvPr>
          <p:cNvSpPr/>
          <p:nvPr/>
        </p:nvSpPr>
        <p:spPr>
          <a:xfrm>
            <a:off x="783770" y="1567544"/>
            <a:ext cx="8957389" cy="1477328"/>
          </a:xfrm>
          <a:prstGeom prst="rect">
            <a:avLst/>
          </a:prstGeom>
        </p:spPr>
        <p:txBody>
          <a:bodyPr wrap="square">
            <a:spAutoFit/>
          </a:bodyPr>
          <a:lstStyle/>
          <a:p>
            <a:endParaRPr lang="en-US" altLang="en-US" dirty="0">
              <a:latin typeface="+mj-lt"/>
              <a:ea typeface="Arial Unicode MS"/>
              <a:cs typeface="Arial" panose="020B0604020202020204" pitchFamily="34" charset="0"/>
            </a:endParaRPr>
          </a:p>
          <a:p>
            <a:pPr>
              <a:defRPr/>
            </a:pPr>
            <a:endParaRPr lang="en-US" sz="1600" dirty="0">
              <a:solidFill>
                <a:schemeClr val="bg1">
                  <a:lumMod val="10000"/>
                </a:schemeClr>
              </a:solidFill>
              <a:latin typeface="+mj-lt"/>
              <a:ea typeface="Arial Unicode MS" pitchFamily="34" charset="-128"/>
              <a:cs typeface="Arial" panose="020B0604020202020204" pitchFamily="34" charset="0"/>
            </a:endParaRPr>
          </a:p>
          <a:p>
            <a:pPr>
              <a:defRPr/>
            </a:pPr>
            <a:endParaRPr lang="en-US" sz="1400" dirty="0">
              <a:solidFill>
                <a:schemeClr val="bg1">
                  <a:lumMod val="10000"/>
                </a:schemeClr>
              </a:solidFill>
              <a:latin typeface="+mj-lt"/>
              <a:ea typeface="Arial Unicode MS" pitchFamily="34" charset="-128"/>
              <a:cs typeface="Arial" panose="020B0604020202020204" pitchFamily="34" charset="0"/>
            </a:endParaRPr>
          </a:p>
          <a:p>
            <a:pPr>
              <a:defRPr/>
            </a:pPr>
            <a:endParaRPr lang="en-US" sz="1400" dirty="0">
              <a:solidFill>
                <a:schemeClr val="bg1">
                  <a:lumMod val="10000"/>
                </a:schemeClr>
              </a:solidFill>
              <a:latin typeface="+mj-lt"/>
              <a:ea typeface="Arial Unicode MS" pitchFamily="34" charset="-128"/>
              <a:cs typeface="Arial" panose="020B0604020202020204" pitchFamily="34" charset="0"/>
            </a:endParaRPr>
          </a:p>
          <a:p>
            <a:pPr>
              <a:defRPr/>
            </a:pPr>
            <a:endParaRPr lang="en-US" sz="1400" dirty="0">
              <a:solidFill>
                <a:schemeClr val="bg1">
                  <a:lumMod val="10000"/>
                </a:schemeClr>
              </a:solidFill>
              <a:latin typeface="+mj-lt"/>
              <a:ea typeface="Arial Unicode MS" pitchFamily="34" charset="-128"/>
              <a:cs typeface="Arial" panose="020B0604020202020204" pitchFamily="34" charset="0"/>
            </a:endParaRPr>
          </a:p>
          <a:p>
            <a:pPr>
              <a:defRPr/>
            </a:pPr>
            <a:endParaRPr lang="en-US" sz="1400" dirty="0">
              <a:solidFill>
                <a:schemeClr val="bg1">
                  <a:lumMod val="10000"/>
                </a:schemeClr>
              </a:solidFill>
              <a:latin typeface="+mj-lt"/>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407662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026" y="527932"/>
            <a:ext cx="9450418" cy="5139869"/>
          </a:xfrm>
          <a:prstGeom prst="rect">
            <a:avLst/>
          </a:prstGeom>
        </p:spPr>
        <p:txBody>
          <a:bodyPr wrap="square">
            <a:spAutoFit/>
          </a:bodyPr>
          <a:lstStyle/>
          <a:p>
            <a:r>
              <a:rPr lang="en-US" sz="4000" u="sng" dirty="0">
                <a:solidFill>
                  <a:schemeClr val="accent2">
                    <a:lumMod val="75000"/>
                    <a:lumOff val="25000"/>
                  </a:schemeClr>
                </a:solidFill>
                <a:latin typeface="+mj-lt"/>
              </a:rPr>
              <a:t>CARES Act Special Education</a:t>
            </a:r>
            <a:br>
              <a:rPr lang="en-US" sz="3600" dirty="0">
                <a:solidFill>
                  <a:schemeClr val="accent2">
                    <a:lumMod val="75000"/>
                    <a:lumOff val="25000"/>
                  </a:schemeClr>
                </a:solidFill>
                <a:latin typeface="+mj-lt"/>
              </a:rPr>
            </a:br>
            <a:br>
              <a:rPr lang="en-US" altLang="en-US" sz="3600" dirty="0">
                <a:solidFill>
                  <a:schemeClr val="accent2">
                    <a:lumMod val="75000"/>
                    <a:lumOff val="25000"/>
                  </a:schemeClr>
                </a:solidFill>
                <a:latin typeface="+mj-lt"/>
                <a:ea typeface="Arial Unicode MS" panose="020B0604020202020204" pitchFamily="34" charset="-128"/>
              </a:rPr>
            </a:br>
            <a:r>
              <a:rPr lang="en-US" sz="2800" i="1" dirty="0">
                <a:solidFill>
                  <a:schemeClr val="accent2">
                    <a:lumMod val="75000"/>
                    <a:lumOff val="25000"/>
                  </a:schemeClr>
                </a:solidFill>
                <a:latin typeface="+mj-lt"/>
              </a:rPr>
              <a:t>ESSER-Special Education funds may only be used to provide additional special education and related services that are necessary to respond to the COVID-19 interruption.</a:t>
            </a:r>
            <a:endParaRPr lang="en-US" altLang="en-US" sz="2800" i="1" dirty="0">
              <a:solidFill>
                <a:schemeClr val="accent2">
                  <a:lumMod val="75000"/>
                  <a:lumOff val="25000"/>
                </a:schemeClr>
              </a:solidFill>
              <a:latin typeface="+mj-lt"/>
              <a:ea typeface="Arial Unicode MS" panose="020B0604020202020204" pitchFamily="34" charset="-128"/>
            </a:endParaRPr>
          </a:p>
          <a:p>
            <a:endParaRPr lang="en-US" sz="2800" i="1" dirty="0">
              <a:solidFill>
                <a:schemeClr val="accent2">
                  <a:lumMod val="75000"/>
                  <a:lumOff val="25000"/>
                </a:schemeClr>
              </a:solidFill>
              <a:latin typeface="+mj-lt"/>
              <a:ea typeface="Arial Unicode MS" panose="020B0604020202020204" pitchFamily="34" charset="-128"/>
            </a:endParaRPr>
          </a:p>
          <a:p>
            <a:r>
              <a:rPr lang="en-US" sz="2800" i="1" dirty="0">
                <a:solidFill>
                  <a:schemeClr val="accent2">
                    <a:lumMod val="75000"/>
                    <a:lumOff val="25000"/>
                  </a:schemeClr>
                </a:solidFill>
                <a:latin typeface="+mj-lt"/>
                <a:ea typeface="Arial Unicode MS" panose="020B0604020202020204" pitchFamily="34" charset="-128"/>
              </a:rPr>
              <a:t>$8,030,231 = $565 per FTE Teacher</a:t>
            </a:r>
          </a:p>
          <a:p>
            <a:endParaRPr lang="en-US" sz="2800" i="1" dirty="0">
              <a:solidFill>
                <a:schemeClr val="accent2">
                  <a:lumMod val="75000"/>
                  <a:lumOff val="25000"/>
                </a:schemeClr>
              </a:solidFill>
              <a:latin typeface="+mj-lt"/>
              <a:ea typeface="Arial Unicode MS" panose="020B0604020202020204" pitchFamily="34" charset="-128"/>
            </a:endParaRPr>
          </a:p>
          <a:p>
            <a:r>
              <a:rPr lang="en-US" sz="2800" i="1" dirty="0">
                <a:solidFill>
                  <a:schemeClr val="tx2">
                    <a:lumMod val="75000"/>
                    <a:lumOff val="25000"/>
                  </a:schemeClr>
                </a:solidFill>
                <a:latin typeface="+mj-lt"/>
              </a:rPr>
              <a:t>Deposit in Code 30, Special Education</a:t>
            </a:r>
          </a:p>
          <a:p>
            <a:r>
              <a:rPr lang="en-US" sz="2800" i="1" dirty="0">
                <a:solidFill>
                  <a:schemeClr val="tx2">
                    <a:lumMod val="75000"/>
                    <a:lumOff val="25000"/>
                  </a:schemeClr>
                </a:solidFill>
                <a:latin typeface="+mj-lt"/>
              </a:rPr>
              <a:t>Revenue Line 4595 CARES Act</a:t>
            </a:r>
          </a:p>
          <a:p>
            <a:r>
              <a:rPr lang="en-US" sz="2800" i="1" dirty="0">
                <a:solidFill>
                  <a:schemeClr val="tx2">
                    <a:lumMod val="75000"/>
                    <a:lumOff val="25000"/>
                  </a:schemeClr>
                </a:solidFill>
                <a:latin typeface="+mj-lt"/>
              </a:rPr>
              <a:t>Transfer to Interlocal/Coop</a:t>
            </a:r>
          </a:p>
        </p:txBody>
      </p:sp>
    </p:spTree>
    <p:extLst>
      <p:ext uri="{BB962C8B-B14F-4D97-AF65-F5344CB8AC3E}">
        <p14:creationId xmlns:p14="http://schemas.microsoft.com/office/powerpoint/2010/main" val="196183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170" y="417569"/>
            <a:ext cx="8827477" cy="5201424"/>
          </a:xfrm>
          <a:prstGeom prst="rect">
            <a:avLst/>
          </a:prstGeom>
        </p:spPr>
        <p:txBody>
          <a:bodyPr wrap="square">
            <a:spAutoFit/>
          </a:bodyPr>
          <a:lstStyle/>
          <a:p>
            <a:pPr>
              <a:lnSpc>
                <a:spcPct val="150000"/>
              </a:lnSpc>
            </a:pPr>
            <a:r>
              <a:rPr lang="en-US" sz="4400" u="sng" dirty="0">
                <a:solidFill>
                  <a:schemeClr val="accent2">
                    <a:lumMod val="75000"/>
                    <a:lumOff val="25000"/>
                  </a:schemeClr>
                </a:solidFill>
                <a:latin typeface="+mj-lt"/>
              </a:rPr>
              <a:t>Bilingual</a:t>
            </a:r>
            <a:br>
              <a:rPr lang="en-US" sz="4400" u="sng" dirty="0">
                <a:solidFill>
                  <a:schemeClr val="accent2">
                    <a:lumMod val="75000"/>
                    <a:lumOff val="25000"/>
                  </a:schemeClr>
                </a:solidFill>
                <a:latin typeface="+mj-lt"/>
              </a:rPr>
            </a:br>
            <a:r>
              <a:rPr lang="en-US" altLang="en-US" sz="2800" dirty="0">
                <a:solidFill>
                  <a:schemeClr val="accent2">
                    <a:lumMod val="75000"/>
                    <a:lumOff val="25000"/>
                  </a:schemeClr>
                </a:solidFill>
                <a:latin typeface="+mj-lt"/>
                <a:ea typeface="Arial Unicode MS" panose="020B0604020202020204" pitchFamily="34" charset="-128"/>
              </a:rPr>
              <a:t>Legislative Post Audit</a:t>
            </a:r>
            <a:endParaRPr lang="en-US" sz="2800" dirty="0">
              <a:solidFill>
                <a:schemeClr val="accent2">
                  <a:lumMod val="75000"/>
                  <a:lumOff val="25000"/>
                </a:schemeClr>
              </a:solidFill>
              <a:latin typeface="+mj-lt"/>
              <a:ea typeface="Arial Unicode MS" panose="020B0604020202020204" pitchFamily="34" charset="-128"/>
            </a:endParaRPr>
          </a:p>
          <a:p>
            <a:r>
              <a:rPr lang="en-US" sz="2800" dirty="0">
                <a:solidFill>
                  <a:schemeClr val="accent2">
                    <a:lumMod val="75000"/>
                    <a:lumOff val="25000"/>
                  </a:schemeClr>
                </a:solidFill>
                <a:latin typeface="+mj-lt"/>
                <a:ea typeface="Arial Unicode MS" panose="020B0604020202020204" pitchFamily="34" charset="-128"/>
              </a:rPr>
              <a:t>Due January 15, 2021</a:t>
            </a:r>
          </a:p>
          <a:p>
            <a:endParaRPr lang="en-US" sz="2800" dirty="0">
              <a:solidFill>
                <a:schemeClr val="accent2">
                  <a:lumMod val="75000"/>
                  <a:lumOff val="25000"/>
                </a:schemeClr>
              </a:solidFill>
              <a:latin typeface="+mj-lt"/>
              <a:ea typeface="Arial Unicode MS" panose="020B0604020202020204" pitchFamily="34" charset="-128"/>
            </a:endParaRPr>
          </a:p>
          <a:p>
            <a:r>
              <a:rPr lang="en-US" sz="2800" dirty="0">
                <a:solidFill>
                  <a:schemeClr val="accent2">
                    <a:lumMod val="75000"/>
                    <a:lumOff val="25000"/>
                  </a:schemeClr>
                </a:solidFill>
                <a:latin typeface="+mj-lt"/>
                <a:ea typeface="Arial Unicode MS" panose="020B0604020202020204" pitchFamily="34" charset="-128"/>
              </a:rPr>
              <a:t>Weighting based on: </a:t>
            </a:r>
          </a:p>
          <a:p>
            <a:r>
              <a:rPr lang="en-US" sz="2800" dirty="0">
                <a:solidFill>
                  <a:schemeClr val="accent2">
                    <a:lumMod val="75000"/>
                    <a:lumOff val="25000"/>
                  </a:schemeClr>
                </a:solidFill>
                <a:latin typeface="+mj-lt"/>
                <a:ea typeface="Arial Unicode MS" panose="020B0604020202020204" pitchFamily="34" charset="-128"/>
              </a:rPr>
              <a:t>* FTE Enrollment in approved program (0.395)</a:t>
            </a:r>
          </a:p>
          <a:p>
            <a:r>
              <a:rPr lang="en-US" sz="2800" dirty="0">
                <a:solidFill>
                  <a:schemeClr val="accent2">
                    <a:lumMod val="75000"/>
                    <a:lumOff val="25000"/>
                  </a:schemeClr>
                </a:solidFill>
                <a:latin typeface="+mj-lt"/>
                <a:ea typeface="Arial Unicode MS" panose="020B0604020202020204" pitchFamily="34" charset="-128"/>
              </a:rPr>
              <a:t>* Headcount (0.185)</a:t>
            </a:r>
          </a:p>
          <a:p>
            <a:endParaRPr lang="en-US" sz="2800" dirty="0">
              <a:solidFill>
                <a:schemeClr val="accent2">
                  <a:lumMod val="75000"/>
                  <a:lumOff val="25000"/>
                </a:schemeClr>
              </a:solidFill>
              <a:latin typeface="+mj-lt"/>
              <a:ea typeface="Arial Unicode MS" panose="020B0604020202020204" pitchFamily="34" charset="-128"/>
            </a:endParaRPr>
          </a:p>
          <a:p>
            <a:r>
              <a:rPr lang="en-US" sz="2800" dirty="0">
                <a:solidFill>
                  <a:schemeClr val="accent2">
                    <a:lumMod val="75000"/>
                    <a:lumOff val="25000"/>
                  </a:schemeClr>
                </a:solidFill>
                <a:latin typeface="+mj-lt"/>
                <a:ea typeface="Arial Unicode MS" panose="020B0604020202020204" pitchFamily="34" charset="-128"/>
              </a:rPr>
              <a:t>All Bilingual expenditures must be made from bilingual fund</a:t>
            </a:r>
            <a:endParaRPr lang="en-US" sz="2800" dirty="0">
              <a:solidFill>
                <a:schemeClr val="accent2">
                  <a:lumMod val="75000"/>
                  <a:lumOff val="25000"/>
                </a:schemeClr>
              </a:solidFill>
              <a:latin typeface="+mj-lt"/>
            </a:endParaRPr>
          </a:p>
        </p:txBody>
      </p:sp>
    </p:spTree>
    <p:extLst>
      <p:ext uri="{BB962C8B-B14F-4D97-AF65-F5344CB8AC3E}">
        <p14:creationId xmlns:p14="http://schemas.microsoft.com/office/powerpoint/2010/main" val="194325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308388"/>
            <a:ext cx="9619047" cy="5201424"/>
          </a:xfrm>
          <a:prstGeom prst="rect">
            <a:avLst/>
          </a:prstGeom>
        </p:spPr>
        <p:txBody>
          <a:bodyPr wrap="square">
            <a:spAutoFit/>
          </a:bodyPr>
          <a:lstStyle/>
          <a:p>
            <a:pPr>
              <a:lnSpc>
                <a:spcPct val="150000"/>
              </a:lnSpc>
            </a:pPr>
            <a:r>
              <a:rPr lang="en-US" sz="4400" u="sng" dirty="0">
                <a:solidFill>
                  <a:schemeClr val="accent2">
                    <a:lumMod val="75000"/>
                    <a:lumOff val="25000"/>
                  </a:schemeClr>
                </a:solidFill>
                <a:latin typeface="+mj-lt"/>
              </a:rPr>
              <a:t>Cash Balances</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Legislative Post Audit</a:t>
            </a:r>
          </a:p>
          <a:p>
            <a:r>
              <a:rPr lang="en-US" sz="2800" dirty="0">
                <a:solidFill>
                  <a:schemeClr val="accent2">
                    <a:lumMod val="75000"/>
                    <a:lumOff val="25000"/>
                  </a:schemeClr>
                </a:solidFill>
                <a:latin typeface="+mj-lt"/>
                <a:ea typeface="Arial Unicode MS" panose="020B0604020202020204" pitchFamily="34" charset="-128"/>
              </a:rPr>
              <a:t>Due January 15, 2021</a:t>
            </a:r>
            <a:endParaRPr lang="en-US" sz="2800" dirty="0">
              <a:solidFill>
                <a:schemeClr val="accent2">
                  <a:lumMod val="75000"/>
                  <a:lumOff val="25000"/>
                </a:schemeClr>
              </a:solidFill>
              <a:latin typeface="+mj-lt"/>
            </a:endParaRPr>
          </a:p>
          <a:p>
            <a:endParaRPr lang="en-US" sz="2800" dirty="0">
              <a:solidFill>
                <a:schemeClr val="accent2">
                  <a:lumMod val="75000"/>
                  <a:lumOff val="25000"/>
                </a:schemeClr>
              </a:solidFill>
              <a:latin typeface="+mj-lt"/>
              <a:ea typeface="Arial Unicode MS" panose="020B0604020202020204" pitchFamily="34" charset="-128"/>
            </a:endParaRPr>
          </a:p>
          <a:p>
            <a:pPr>
              <a:defRPr/>
            </a:pPr>
            <a:r>
              <a:rPr lang="en-US" sz="2800" dirty="0">
                <a:solidFill>
                  <a:schemeClr val="accent2">
                    <a:lumMod val="75000"/>
                    <a:lumOff val="25000"/>
                  </a:schemeClr>
                </a:solidFill>
                <a:latin typeface="+mj-lt"/>
                <a:cs typeface="Arial" panose="020B0604020202020204" pitchFamily="34" charset="0"/>
              </a:rPr>
              <a:t>Recommendation for municipalities by Alvarez &amp; </a:t>
            </a:r>
            <a:r>
              <a:rPr lang="en-US" sz="2800" dirty="0" err="1">
                <a:solidFill>
                  <a:schemeClr val="accent2">
                    <a:lumMod val="75000"/>
                    <a:lumOff val="25000"/>
                  </a:schemeClr>
                </a:solidFill>
                <a:latin typeface="+mj-lt"/>
                <a:cs typeface="Arial" panose="020B0604020202020204" pitchFamily="34" charset="0"/>
              </a:rPr>
              <a:t>Marsal</a:t>
            </a:r>
            <a:r>
              <a:rPr lang="en-US" sz="2800" dirty="0">
                <a:solidFill>
                  <a:schemeClr val="accent2">
                    <a:lumMod val="75000"/>
                    <a:lumOff val="25000"/>
                  </a:schemeClr>
                </a:solidFill>
                <a:latin typeface="+mj-lt"/>
                <a:cs typeface="Arial" panose="020B0604020202020204" pitchFamily="34" charset="0"/>
              </a:rPr>
              <a:t> is 15% of operating funds</a:t>
            </a:r>
          </a:p>
          <a:p>
            <a:pPr>
              <a:defRPr/>
            </a:pPr>
            <a:endParaRPr lang="en-US" sz="2800" dirty="0">
              <a:solidFill>
                <a:schemeClr val="accent2">
                  <a:lumMod val="75000"/>
                  <a:lumOff val="25000"/>
                </a:schemeClr>
              </a:solidFill>
              <a:latin typeface="+mj-lt"/>
              <a:cs typeface="Arial" panose="020B0604020202020204" pitchFamily="34" charset="0"/>
            </a:endParaRPr>
          </a:p>
          <a:p>
            <a:pPr>
              <a:defRPr/>
            </a:pPr>
            <a:r>
              <a:rPr lang="en-US" sz="2800" dirty="0">
                <a:solidFill>
                  <a:schemeClr val="accent2">
                    <a:lumMod val="75000"/>
                    <a:lumOff val="25000"/>
                  </a:schemeClr>
                </a:solidFill>
                <a:latin typeface="+mj-lt"/>
                <a:cs typeface="Arial" panose="020B0604020202020204" pitchFamily="34" charset="0"/>
              </a:rPr>
              <a:t>Is the overall cash balance going up or down </a:t>
            </a:r>
            <a:r>
              <a:rPr lang="en-US" sz="2800" i="1" dirty="0">
                <a:solidFill>
                  <a:schemeClr val="accent2">
                    <a:lumMod val="75000"/>
                    <a:lumOff val="25000"/>
                  </a:schemeClr>
                </a:solidFill>
                <a:latin typeface="+mj-lt"/>
                <a:cs typeface="Arial" panose="020B0604020202020204" pitchFamily="34" charset="0"/>
              </a:rPr>
              <a:t>and</a:t>
            </a:r>
            <a:r>
              <a:rPr lang="en-US" sz="2800" dirty="0">
                <a:solidFill>
                  <a:schemeClr val="accent2">
                    <a:lumMod val="75000"/>
                    <a:lumOff val="25000"/>
                  </a:schemeClr>
                </a:solidFill>
                <a:latin typeface="+mj-lt"/>
                <a:cs typeface="Arial" panose="020B0604020202020204" pitchFamily="34" charset="0"/>
              </a:rPr>
              <a:t> what is your plan?</a:t>
            </a:r>
            <a:endParaRPr lang="en-US" sz="2800" dirty="0">
              <a:solidFill>
                <a:schemeClr val="accent2">
                  <a:lumMod val="75000"/>
                  <a:lumOff val="25000"/>
                </a:schemeClr>
              </a:solidFill>
              <a:latin typeface="+mj-lt"/>
            </a:endParaRPr>
          </a:p>
          <a:p>
            <a:endParaRPr lang="en-US" sz="2800" dirty="0">
              <a:solidFill>
                <a:schemeClr val="accent2">
                  <a:lumMod val="75000"/>
                  <a:lumOff val="25000"/>
                </a:schemeClr>
              </a:solidFill>
            </a:endParaRPr>
          </a:p>
        </p:txBody>
      </p:sp>
    </p:spTree>
    <p:extLst>
      <p:ext uri="{BB962C8B-B14F-4D97-AF65-F5344CB8AC3E}">
        <p14:creationId xmlns:p14="http://schemas.microsoft.com/office/powerpoint/2010/main" val="260661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58262"/>
            <a:ext cx="10099686" cy="6155531"/>
          </a:xfrm>
          <a:prstGeom prst="rect">
            <a:avLst/>
          </a:prstGeom>
        </p:spPr>
        <p:txBody>
          <a:bodyPr wrap="square">
            <a:spAutoFit/>
          </a:bodyPr>
          <a:lstStyle/>
          <a:p>
            <a:pPr>
              <a:lnSpc>
                <a:spcPct val="150000"/>
              </a:lnSpc>
            </a:pPr>
            <a:r>
              <a:rPr lang="en-US" sz="4000" u="sng" dirty="0">
                <a:solidFill>
                  <a:schemeClr val="accent2">
                    <a:lumMod val="75000"/>
                    <a:lumOff val="25000"/>
                  </a:schemeClr>
                </a:solidFill>
                <a:latin typeface="+mj-lt"/>
              </a:rPr>
              <a:t>Cash Balances</a:t>
            </a:r>
            <a:br>
              <a:rPr lang="en-US" sz="4000" dirty="0">
                <a:solidFill>
                  <a:schemeClr val="accent2">
                    <a:lumMod val="75000"/>
                    <a:lumOff val="25000"/>
                  </a:schemeClr>
                </a:solidFill>
                <a:latin typeface="+mj-lt"/>
              </a:rPr>
            </a:br>
            <a:r>
              <a:rPr lang="en-US" sz="2800" dirty="0">
                <a:solidFill>
                  <a:schemeClr val="tx2">
                    <a:lumMod val="75000"/>
                    <a:lumOff val="25000"/>
                  </a:schemeClr>
                </a:solidFill>
                <a:latin typeface="+mj-lt"/>
              </a:rPr>
              <a:t>Operating cash balances, </a:t>
            </a:r>
            <a:r>
              <a:rPr lang="en-US" sz="2800" b="1" dirty="0">
                <a:solidFill>
                  <a:schemeClr val="tx2">
                    <a:lumMod val="75000"/>
                    <a:lumOff val="25000"/>
                  </a:schemeClr>
                </a:solidFill>
                <a:latin typeface="+mj-lt"/>
              </a:rPr>
              <a:t>excluding</a:t>
            </a:r>
            <a:r>
              <a:rPr lang="en-US" sz="2800" dirty="0">
                <a:solidFill>
                  <a:schemeClr val="tx2">
                    <a:lumMod val="75000"/>
                    <a:lumOff val="25000"/>
                  </a:schemeClr>
                </a:solidFill>
                <a:latin typeface="+mj-lt"/>
              </a:rPr>
              <a:t>: </a:t>
            </a:r>
          </a:p>
          <a:p>
            <a:pPr marL="285750" indent="-285750">
              <a:buFont typeface="Arial" panose="020B0604020202020204" pitchFamily="34" charset="0"/>
              <a:buChar char="•"/>
            </a:pPr>
            <a:r>
              <a:rPr lang="en-US" sz="2400" dirty="0">
                <a:solidFill>
                  <a:schemeClr val="tx2">
                    <a:lumMod val="75000"/>
                    <a:lumOff val="25000"/>
                  </a:schemeClr>
                </a:solidFill>
                <a:latin typeface="+mj-lt"/>
              </a:rPr>
              <a:t>supplemental general fund, </a:t>
            </a:r>
          </a:p>
          <a:p>
            <a:pPr marL="285750" indent="-285750">
              <a:buFont typeface="Arial" panose="020B0604020202020204" pitchFamily="34" charset="0"/>
              <a:buChar char="•"/>
            </a:pPr>
            <a:r>
              <a:rPr lang="en-US" sz="2400" dirty="0">
                <a:solidFill>
                  <a:schemeClr val="tx2">
                    <a:lumMod val="75000"/>
                    <a:lumOff val="25000"/>
                  </a:schemeClr>
                </a:solidFill>
                <a:latin typeface="+mj-lt"/>
              </a:rPr>
              <a:t>bond &amp; interest, </a:t>
            </a:r>
          </a:p>
          <a:p>
            <a:pPr marL="285750" indent="-285750">
              <a:buFont typeface="Arial" panose="020B0604020202020204" pitchFamily="34" charset="0"/>
              <a:buChar char="•"/>
            </a:pPr>
            <a:r>
              <a:rPr lang="en-US" sz="2400" dirty="0">
                <a:solidFill>
                  <a:schemeClr val="tx2">
                    <a:lumMod val="75000"/>
                    <a:lumOff val="25000"/>
                  </a:schemeClr>
                </a:solidFill>
                <a:latin typeface="+mj-lt"/>
              </a:rPr>
              <a:t>capital outlay, </a:t>
            </a:r>
          </a:p>
          <a:p>
            <a:pPr marL="285750" indent="-285750">
              <a:buFont typeface="Arial" panose="020B0604020202020204" pitchFamily="34" charset="0"/>
              <a:buChar char="•"/>
            </a:pPr>
            <a:r>
              <a:rPr lang="en-US" sz="2400" dirty="0">
                <a:solidFill>
                  <a:schemeClr val="tx2">
                    <a:lumMod val="75000"/>
                    <a:lumOff val="25000"/>
                  </a:schemeClr>
                </a:solidFill>
                <a:latin typeface="+mj-lt"/>
              </a:rPr>
              <a:t>food service, </a:t>
            </a:r>
          </a:p>
          <a:p>
            <a:pPr marL="285750" indent="-285750">
              <a:buFont typeface="Arial" panose="020B0604020202020204" pitchFamily="34" charset="0"/>
              <a:buChar char="•"/>
            </a:pPr>
            <a:r>
              <a:rPr lang="en-US" sz="2400" dirty="0">
                <a:solidFill>
                  <a:schemeClr val="tx2">
                    <a:lumMod val="75000"/>
                    <a:lumOff val="25000"/>
                  </a:schemeClr>
                </a:solidFill>
                <a:latin typeface="+mj-lt"/>
              </a:rPr>
              <a:t>gifts and grants, </a:t>
            </a:r>
          </a:p>
          <a:p>
            <a:pPr marL="285750" indent="-285750">
              <a:buFont typeface="Arial" panose="020B0604020202020204" pitchFamily="34" charset="0"/>
              <a:buChar char="•"/>
            </a:pPr>
            <a:r>
              <a:rPr lang="en-US" sz="2400" dirty="0">
                <a:solidFill>
                  <a:schemeClr val="tx2">
                    <a:lumMod val="75000"/>
                    <a:lumOff val="25000"/>
                  </a:schemeClr>
                </a:solidFill>
                <a:latin typeface="+mj-lt"/>
              </a:rPr>
              <a:t>special reserve, </a:t>
            </a:r>
          </a:p>
          <a:p>
            <a:pPr marL="285750" indent="-285750">
              <a:buFont typeface="Arial" panose="020B0604020202020204" pitchFamily="34" charset="0"/>
              <a:buChar char="•"/>
            </a:pPr>
            <a:r>
              <a:rPr lang="en-US" sz="2400" dirty="0">
                <a:solidFill>
                  <a:schemeClr val="tx2">
                    <a:lumMod val="75000"/>
                    <a:lumOff val="25000"/>
                  </a:schemeClr>
                </a:solidFill>
                <a:latin typeface="+mj-lt"/>
              </a:rPr>
              <a:t>federal funds, </a:t>
            </a:r>
          </a:p>
          <a:p>
            <a:pPr marL="285750" indent="-285750">
              <a:buFont typeface="Arial" panose="020B0604020202020204" pitchFamily="34" charset="0"/>
              <a:buChar char="•"/>
            </a:pPr>
            <a:r>
              <a:rPr lang="en-US" sz="2400" dirty="0">
                <a:solidFill>
                  <a:schemeClr val="tx2">
                    <a:lumMod val="75000"/>
                    <a:lumOff val="25000"/>
                  </a:schemeClr>
                </a:solidFill>
                <a:latin typeface="+mj-lt"/>
              </a:rPr>
              <a:t>special assessments, </a:t>
            </a:r>
          </a:p>
          <a:p>
            <a:pPr marL="285750" indent="-285750">
              <a:buFont typeface="Arial" panose="020B0604020202020204" pitchFamily="34" charset="0"/>
              <a:buChar char="•"/>
            </a:pPr>
            <a:r>
              <a:rPr lang="en-US" sz="2400" dirty="0">
                <a:solidFill>
                  <a:schemeClr val="tx2">
                    <a:lumMod val="75000"/>
                    <a:lumOff val="25000"/>
                  </a:schemeClr>
                </a:solidFill>
                <a:latin typeface="+mj-lt"/>
              </a:rPr>
              <a:t>activity funds, </a:t>
            </a:r>
          </a:p>
          <a:p>
            <a:pPr marL="285750" indent="-285750">
              <a:buFont typeface="Arial" panose="020B0604020202020204" pitchFamily="34" charset="0"/>
              <a:buChar char="•"/>
            </a:pPr>
            <a:r>
              <a:rPr lang="en-US" sz="2400" dirty="0">
                <a:solidFill>
                  <a:schemeClr val="tx2">
                    <a:lumMod val="75000"/>
                    <a:lumOff val="25000"/>
                  </a:schemeClr>
                </a:solidFill>
                <a:latin typeface="+mj-lt"/>
              </a:rPr>
              <a:t>adult education funds, and </a:t>
            </a:r>
          </a:p>
          <a:p>
            <a:pPr marL="285750" indent="-285750">
              <a:buFont typeface="Arial" panose="020B0604020202020204" pitchFamily="34" charset="0"/>
              <a:buChar char="•"/>
            </a:pPr>
            <a:r>
              <a:rPr lang="en-US" sz="2400" dirty="0">
                <a:solidFill>
                  <a:schemeClr val="tx2">
                    <a:lumMod val="75000"/>
                    <a:lumOff val="25000"/>
                  </a:schemeClr>
                </a:solidFill>
                <a:latin typeface="+mj-lt"/>
              </a:rPr>
              <a:t>special education cooperatives.</a:t>
            </a:r>
          </a:p>
          <a:p>
            <a:endParaRPr lang="en-US" sz="2800" dirty="0">
              <a:solidFill>
                <a:schemeClr val="accent2">
                  <a:lumMod val="75000"/>
                  <a:lumOff val="25000"/>
                </a:schemeClr>
              </a:solidFill>
            </a:endParaRPr>
          </a:p>
        </p:txBody>
      </p:sp>
    </p:spTree>
    <p:extLst>
      <p:ext uri="{BB962C8B-B14F-4D97-AF65-F5344CB8AC3E}">
        <p14:creationId xmlns:p14="http://schemas.microsoft.com/office/powerpoint/2010/main" val="386717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9962348" cy="5509200"/>
          </a:xfrm>
          <a:prstGeom prst="rect">
            <a:avLst/>
          </a:prstGeom>
        </p:spPr>
        <p:txBody>
          <a:bodyPr wrap="square">
            <a:spAutoFit/>
          </a:bodyPr>
          <a:lstStyle/>
          <a:p>
            <a:r>
              <a:rPr lang="en-US" sz="4400" u="sng" dirty="0">
                <a:solidFill>
                  <a:schemeClr val="accent2">
                    <a:lumMod val="75000"/>
                    <a:lumOff val="25000"/>
                  </a:schemeClr>
                </a:solidFill>
                <a:latin typeface="+mj-lt"/>
              </a:rPr>
              <a:t>Governor’s 2020-21 Allotments</a:t>
            </a:r>
            <a:r>
              <a:rPr lang="en-US" sz="4400" dirty="0">
                <a:solidFill>
                  <a:schemeClr val="accent2">
                    <a:lumMod val="75000"/>
                    <a:lumOff val="25000"/>
                  </a:schemeClr>
                </a:solidFill>
                <a:latin typeface="+mj-lt"/>
              </a:rPr>
              <a:t>  </a:t>
            </a:r>
          </a:p>
          <a:p>
            <a:endParaRPr lang="en-US" sz="2800" dirty="0">
              <a:solidFill>
                <a:schemeClr val="accent2">
                  <a:lumMod val="75000"/>
                  <a:lumOff val="25000"/>
                </a:schemeClr>
              </a:solidFill>
              <a:latin typeface="+mj-lt"/>
            </a:endParaRPr>
          </a:p>
          <a:p>
            <a:r>
              <a:rPr lang="en-US" sz="2800" dirty="0">
                <a:solidFill>
                  <a:schemeClr val="tx2">
                    <a:lumMod val="75000"/>
                    <a:lumOff val="25000"/>
                  </a:schemeClr>
                </a:solidFill>
                <a:latin typeface="+mj-lt"/>
              </a:rPr>
              <a:t>Funded BASE foundation aid per pupil ($4,436 to $4,569)</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Increased the amount of the State Foundation Aid payment delayed from June, 2021, to July, 2021</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Funded supplemental general state aid law</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Funded capital improvement state aid law</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Funded capital outlay state aid law</a:t>
            </a:r>
          </a:p>
        </p:txBody>
      </p:sp>
    </p:spTree>
    <p:extLst>
      <p:ext uri="{BB962C8B-B14F-4D97-AF65-F5344CB8AC3E}">
        <p14:creationId xmlns:p14="http://schemas.microsoft.com/office/powerpoint/2010/main" val="4284469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9962348" cy="4924425"/>
          </a:xfrm>
          <a:prstGeom prst="rect">
            <a:avLst/>
          </a:prstGeom>
        </p:spPr>
        <p:txBody>
          <a:bodyPr wrap="square">
            <a:spAutoFit/>
          </a:bodyPr>
          <a:lstStyle/>
          <a:p>
            <a:r>
              <a:rPr lang="en-US" sz="4400" u="sng" dirty="0">
                <a:solidFill>
                  <a:schemeClr val="accent2">
                    <a:lumMod val="75000"/>
                    <a:lumOff val="25000"/>
                  </a:schemeClr>
                </a:solidFill>
                <a:latin typeface="+mj-lt"/>
              </a:rPr>
              <a:t>Remote Learning Environment</a:t>
            </a:r>
            <a:r>
              <a:rPr lang="en-US" sz="4000" dirty="0">
                <a:solidFill>
                  <a:schemeClr val="accent2">
                    <a:lumMod val="75000"/>
                    <a:lumOff val="25000"/>
                  </a:schemeClr>
                </a:solidFill>
                <a:latin typeface="+mj-lt"/>
              </a:rPr>
              <a:t>  </a:t>
            </a:r>
          </a:p>
          <a:p>
            <a:r>
              <a:rPr lang="en-US" sz="3200" dirty="0">
                <a:solidFill>
                  <a:schemeClr val="accent2">
                    <a:lumMod val="75000"/>
                    <a:lumOff val="25000"/>
                  </a:schemeClr>
                </a:solidFill>
                <a:latin typeface="+mj-lt"/>
              </a:rPr>
              <a:t>(Not a virtual school)</a:t>
            </a:r>
          </a:p>
          <a:p>
            <a:br>
              <a:rPr lang="en-US" altLang="en-US" sz="28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Verification for Audit:</a:t>
            </a:r>
          </a:p>
          <a:p>
            <a:pPr marL="571500" indent="-571500">
              <a:lnSpc>
                <a:spcPct val="150000"/>
              </a:lnSpc>
              <a:buFont typeface="Arial" panose="020B0604020202020204" pitchFamily="34" charset="0"/>
              <a:buChar char="•"/>
            </a:pPr>
            <a:r>
              <a:rPr lang="en-US" sz="2800" dirty="0">
                <a:solidFill>
                  <a:schemeClr val="accent2">
                    <a:lumMod val="75000"/>
                    <a:lumOff val="25000"/>
                  </a:schemeClr>
                </a:solidFill>
                <a:latin typeface="+mj-lt"/>
                <a:ea typeface="Arial Unicode MS" panose="020B0604020202020204" pitchFamily="34" charset="-128"/>
              </a:rPr>
              <a:t>Must be enrolled 9/20</a:t>
            </a:r>
          </a:p>
          <a:p>
            <a:pPr marL="571500" indent="-571500">
              <a:lnSpc>
                <a:spcPct val="150000"/>
              </a:lnSpc>
              <a:buFont typeface="Arial" panose="020B0604020202020204" pitchFamily="34" charset="0"/>
              <a:buChar char="•"/>
            </a:pPr>
            <a:r>
              <a:rPr lang="en-US" sz="2800" dirty="0">
                <a:solidFill>
                  <a:schemeClr val="accent2">
                    <a:lumMod val="75000"/>
                    <a:lumOff val="25000"/>
                  </a:schemeClr>
                </a:solidFill>
                <a:latin typeface="+mj-lt"/>
                <a:ea typeface="Arial Unicode MS" panose="020B0604020202020204" pitchFamily="34" charset="-128"/>
              </a:rPr>
              <a:t>Assessed on same standards and competencies</a:t>
            </a:r>
          </a:p>
          <a:p>
            <a:pPr marL="571500" indent="-571500">
              <a:lnSpc>
                <a:spcPct val="150000"/>
              </a:lnSpc>
              <a:buFont typeface="Arial" panose="020B0604020202020204" pitchFamily="34" charset="0"/>
              <a:buChar char="•"/>
            </a:pPr>
            <a:r>
              <a:rPr lang="en-US" sz="2800" dirty="0">
                <a:solidFill>
                  <a:schemeClr val="accent2">
                    <a:lumMod val="75000"/>
                    <a:lumOff val="25000"/>
                  </a:schemeClr>
                </a:solidFill>
                <a:latin typeface="+mj-lt"/>
                <a:ea typeface="Arial Unicode MS" panose="020B0604020202020204" pitchFamily="34" charset="-128"/>
              </a:rPr>
              <a:t>Must have daily connection with a teacher</a:t>
            </a:r>
          </a:p>
          <a:p>
            <a:pPr marL="571500" indent="-571500">
              <a:buFont typeface="Arial" panose="020B0604020202020204" pitchFamily="34" charset="0"/>
              <a:buChar char="•"/>
            </a:pPr>
            <a:r>
              <a:rPr lang="en-US" sz="2800" dirty="0">
                <a:solidFill>
                  <a:schemeClr val="accent2">
                    <a:lumMod val="75000"/>
                    <a:lumOff val="25000"/>
                  </a:schemeClr>
                </a:solidFill>
                <a:latin typeface="+mj-lt"/>
                <a:ea typeface="Arial Unicode MS" panose="020B0604020202020204" pitchFamily="34" charset="-128"/>
              </a:rPr>
              <a:t>Maintain daily log of activities signed by student and parents, submitted to district</a:t>
            </a:r>
            <a:r>
              <a:rPr lang="en-US" sz="2800" dirty="0">
                <a:solidFill>
                  <a:schemeClr val="accent2">
                    <a:lumMod val="75000"/>
                    <a:lumOff val="25000"/>
                  </a:schemeClr>
                </a:solidFill>
                <a:ea typeface="Arial Unicode MS" panose="020B0604020202020204" pitchFamily="34" charset="-128"/>
              </a:rPr>
              <a:t> </a:t>
            </a:r>
            <a:endParaRPr lang="en-US" sz="2800" dirty="0">
              <a:solidFill>
                <a:schemeClr val="accent2">
                  <a:lumMod val="75000"/>
                  <a:lumOff val="25000"/>
                </a:schemeClr>
              </a:solidFill>
            </a:endParaRPr>
          </a:p>
        </p:txBody>
      </p:sp>
    </p:spTree>
    <p:extLst>
      <p:ext uri="{BB962C8B-B14F-4D97-AF65-F5344CB8AC3E}">
        <p14:creationId xmlns:p14="http://schemas.microsoft.com/office/powerpoint/2010/main" val="261034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8625254" cy="1877437"/>
          </a:xfrm>
          <a:prstGeom prst="rect">
            <a:avLst/>
          </a:prstGeom>
        </p:spPr>
        <p:txBody>
          <a:bodyPr wrap="square">
            <a:spAutoFit/>
          </a:bodyPr>
          <a:lstStyle/>
          <a:p>
            <a:r>
              <a:rPr lang="en-US" sz="4000" dirty="0">
                <a:solidFill>
                  <a:schemeClr val="accent2">
                    <a:lumMod val="75000"/>
                    <a:lumOff val="25000"/>
                  </a:schemeClr>
                </a:solidFill>
              </a:rPr>
              <a:t>  </a:t>
            </a:r>
          </a:p>
          <a:p>
            <a:br>
              <a:rPr lang="en-US" altLang="en-US" sz="3600" dirty="0">
                <a:solidFill>
                  <a:schemeClr val="accent2">
                    <a:lumMod val="75000"/>
                    <a:lumOff val="25000"/>
                  </a:schemeClr>
                </a:solidFill>
                <a:latin typeface="Arial Unicode MS" panose="020B0604020202020204" pitchFamily="34" charset="-128"/>
                <a:ea typeface="Arial Unicode MS" panose="020B0604020202020204" pitchFamily="34" charset="-128"/>
              </a:rPr>
            </a:br>
            <a:endParaRPr lang="en-US" sz="3600" dirty="0">
              <a:solidFill>
                <a:schemeClr val="accent2">
                  <a:lumMod val="75000"/>
                  <a:lumOff val="25000"/>
                </a:schemeClr>
              </a:solidFill>
            </a:endParaRPr>
          </a:p>
        </p:txBody>
      </p:sp>
      <p:pic>
        <p:nvPicPr>
          <p:cNvPr id="3" name="Picture 2"/>
          <p:cNvPicPr>
            <a:picLocks noChangeAspect="1"/>
          </p:cNvPicPr>
          <p:nvPr/>
        </p:nvPicPr>
        <p:blipFill>
          <a:blip r:embed="rId2"/>
          <a:stretch>
            <a:fillRect/>
          </a:stretch>
        </p:blipFill>
        <p:spPr>
          <a:xfrm>
            <a:off x="2967487" y="0"/>
            <a:ext cx="5295451" cy="6858000"/>
          </a:xfrm>
          <a:prstGeom prst="rect">
            <a:avLst/>
          </a:prstGeom>
        </p:spPr>
      </p:pic>
    </p:spTree>
    <p:extLst>
      <p:ext uri="{BB962C8B-B14F-4D97-AF65-F5344CB8AC3E}">
        <p14:creationId xmlns:p14="http://schemas.microsoft.com/office/powerpoint/2010/main" val="190563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10467702" cy="4893647"/>
          </a:xfrm>
          <a:prstGeom prst="rect">
            <a:avLst/>
          </a:prstGeom>
        </p:spPr>
        <p:txBody>
          <a:bodyPr wrap="square">
            <a:spAutoFit/>
          </a:bodyPr>
          <a:lstStyle/>
          <a:p>
            <a:r>
              <a:rPr lang="en-US" sz="4400" u="sng" dirty="0">
                <a:solidFill>
                  <a:schemeClr val="accent2">
                    <a:lumMod val="75000"/>
                    <a:lumOff val="25000"/>
                  </a:schemeClr>
                </a:solidFill>
                <a:latin typeface="+mj-lt"/>
              </a:rPr>
              <a:t>Food Service</a:t>
            </a:r>
            <a:r>
              <a:rPr lang="en-US" sz="4400" dirty="0">
                <a:solidFill>
                  <a:schemeClr val="accent2">
                    <a:lumMod val="75000"/>
                    <a:lumOff val="25000"/>
                  </a:schemeClr>
                </a:solidFill>
                <a:latin typeface="+mj-lt"/>
              </a:rPr>
              <a:t>  </a:t>
            </a:r>
          </a:p>
          <a:p>
            <a:endParaRPr lang="en-US" sz="3200" dirty="0">
              <a:solidFill>
                <a:schemeClr val="accent2">
                  <a:lumMod val="75000"/>
                  <a:lumOff val="25000"/>
                </a:schemeClr>
              </a:solidFill>
              <a:latin typeface="+mj-lt"/>
            </a:endParaRPr>
          </a:p>
          <a:p>
            <a:r>
              <a:rPr lang="en-US" sz="2800" dirty="0">
                <a:solidFill>
                  <a:schemeClr val="accent2">
                    <a:lumMod val="75000"/>
                    <a:lumOff val="25000"/>
                  </a:schemeClr>
                </a:solidFill>
                <a:latin typeface="+mj-lt"/>
              </a:rPr>
              <a:t>Latest USDA Guidance</a:t>
            </a:r>
          </a:p>
          <a:p>
            <a:endParaRPr lang="en-US" sz="2800" dirty="0">
              <a:solidFill>
                <a:schemeClr val="accent2">
                  <a:lumMod val="75000"/>
                  <a:lumOff val="25000"/>
                </a:schemeClr>
              </a:solidFill>
              <a:latin typeface="+mj-lt"/>
            </a:endParaRPr>
          </a:p>
          <a:p>
            <a:pPr marL="457200" indent="-457200">
              <a:buFont typeface="Arial" panose="020B0604020202020204" pitchFamily="34" charset="0"/>
              <a:buChar char="•"/>
            </a:pPr>
            <a:r>
              <a:rPr lang="en-US" sz="2800" dirty="0">
                <a:solidFill>
                  <a:schemeClr val="accent2">
                    <a:lumMod val="75000"/>
                    <a:lumOff val="25000"/>
                  </a:schemeClr>
                </a:solidFill>
                <a:latin typeface="+mj-lt"/>
              </a:rPr>
              <a:t>If school closes due to COVID-19 outbreak, students must be charged for meals based on their eligibility status.</a:t>
            </a:r>
          </a:p>
          <a:p>
            <a:r>
              <a:rPr lang="en-US" sz="2800" dirty="0">
                <a:solidFill>
                  <a:schemeClr val="accent2">
                    <a:lumMod val="75000"/>
                    <a:lumOff val="25000"/>
                  </a:schemeClr>
                </a:solidFill>
                <a:latin typeface="+mj-lt"/>
              </a:rPr>
              <a:t>	(i.e. they are not all free meals like last spring.)</a:t>
            </a:r>
          </a:p>
          <a:p>
            <a:pPr marL="457200" indent="-457200">
              <a:buFont typeface="Arial" panose="020B0604020202020204" pitchFamily="34" charset="0"/>
              <a:buChar char="•"/>
            </a:pPr>
            <a:endParaRPr lang="en-US" sz="3200" dirty="0">
              <a:solidFill>
                <a:schemeClr val="accent2">
                  <a:lumMod val="75000"/>
                  <a:lumOff val="25000"/>
                </a:schemeClr>
              </a:solidFill>
            </a:endParaRPr>
          </a:p>
          <a:p>
            <a:pPr marL="457200" indent="-457200">
              <a:buFont typeface="Arial" panose="020B0604020202020204" pitchFamily="34" charset="0"/>
              <a:buChar char="•"/>
            </a:pPr>
            <a:endParaRPr lang="en-US" sz="3200" dirty="0">
              <a:solidFill>
                <a:schemeClr val="accent2">
                  <a:lumMod val="75000"/>
                  <a:lumOff val="25000"/>
                </a:schemeClr>
              </a:solidFill>
            </a:endParaRPr>
          </a:p>
          <a:p>
            <a:endParaRPr lang="en-US" sz="3200" dirty="0">
              <a:solidFill>
                <a:schemeClr val="accent2">
                  <a:lumMod val="75000"/>
                  <a:lumOff val="25000"/>
                </a:schemeClr>
              </a:solidFill>
              <a:latin typeface="+mj-lt"/>
            </a:endParaRPr>
          </a:p>
        </p:txBody>
      </p:sp>
    </p:spTree>
    <p:extLst>
      <p:ext uri="{BB962C8B-B14F-4D97-AF65-F5344CB8AC3E}">
        <p14:creationId xmlns:p14="http://schemas.microsoft.com/office/powerpoint/2010/main" val="276649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9962348" cy="6124754"/>
          </a:xfrm>
          <a:prstGeom prst="rect">
            <a:avLst/>
          </a:prstGeom>
        </p:spPr>
        <p:txBody>
          <a:bodyPr wrap="square">
            <a:spAutoFit/>
          </a:bodyPr>
          <a:lstStyle/>
          <a:p>
            <a:r>
              <a:rPr lang="en-US" sz="4400" u="sng" dirty="0">
                <a:solidFill>
                  <a:schemeClr val="accent2">
                    <a:lumMod val="75000"/>
                    <a:lumOff val="25000"/>
                  </a:schemeClr>
                </a:solidFill>
                <a:latin typeface="+mj-lt"/>
              </a:rPr>
              <a:t>Confirmed Cases of COVID-19</a:t>
            </a:r>
            <a:r>
              <a:rPr lang="en-US" sz="4400" dirty="0">
                <a:solidFill>
                  <a:schemeClr val="accent2">
                    <a:lumMod val="75000"/>
                    <a:lumOff val="25000"/>
                  </a:schemeClr>
                </a:solidFill>
                <a:latin typeface="+mj-lt"/>
              </a:rPr>
              <a:t>  </a:t>
            </a:r>
          </a:p>
          <a:p>
            <a:endParaRPr lang="en-US" sz="2800" dirty="0">
              <a:solidFill>
                <a:schemeClr val="accent2">
                  <a:lumMod val="75000"/>
                  <a:lumOff val="25000"/>
                </a:schemeClr>
              </a:solidFill>
              <a:latin typeface="+mj-lt"/>
            </a:endParaRPr>
          </a:p>
          <a:p>
            <a:r>
              <a:rPr lang="en-US" sz="2800" dirty="0">
                <a:solidFill>
                  <a:schemeClr val="accent2">
                    <a:lumMod val="75000"/>
                    <a:lumOff val="25000"/>
                  </a:schemeClr>
                </a:solidFill>
                <a:latin typeface="+mj-lt"/>
              </a:rPr>
              <a:t>	(Monthly Survey)</a:t>
            </a:r>
          </a:p>
          <a:p>
            <a:pPr marL="457200" indent="-457200">
              <a:buFont typeface="Arial" panose="020B0604020202020204" pitchFamily="34" charset="0"/>
              <a:buChar char="•"/>
            </a:pPr>
            <a:endParaRPr lang="en-US" sz="2800" dirty="0">
              <a:solidFill>
                <a:schemeClr val="accent2">
                  <a:lumMod val="75000"/>
                  <a:lumOff val="25000"/>
                </a:schemeClr>
              </a:solidFill>
              <a:latin typeface="+mj-lt"/>
            </a:endParaRPr>
          </a:p>
          <a:p>
            <a:pPr marL="457200" indent="-457200">
              <a:buFont typeface="Arial" panose="020B0604020202020204" pitchFamily="34" charset="0"/>
              <a:buChar char="•"/>
            </a:pPr>
            <a:r>
              <a:rPr lang="en-US" sz="2800" dirty="0">
                <a:solidFill>
                  <a:schemeClr val="accent2">
                    <a:lumMod val="75000"/>
                    <a:lumOff val="25000"/>
                  </a:schemeClr>
                </a:solidFill>
                <a:latin typeface="+mj-lt"/>
              </a:rPr>
              <a:t>How many students are you aware of who have newly contracted COVID-19 this month?</a:t>
            </a:r>
          </a:p>
          <a:p>
            <a:endParaRPr lang="en-US" sz="2800" dirty="0">
              <a:solidFill>
                <a:schemeClr val="accent2">
                  <a:lumMod val="75000"/>
                  <a:lumOff val="25000"/>
                </a:schemeClr>
              </a:solidFill>
              <a:latin typeface="+mj-lt"/>
            </a:endParaRPr>
          </a:p>
          <a:p>
            <a:pPr marL="457200" indent="-457200">
              <a:buFont typeface="Arial" panose="020B0604020202020204" pitchFamily="34" charset="0"/>
              <a:buChar char="•"/>
            </a:pPr>
            <a:r>
              <a:rPr lang="en-US" sz="2800" dirty="0">
                <a:solidFill>
                  <a:schemeClr val="accent2">
                    <a:lumMod val="75000"/>
                    <a:lumOff val="25000"/>
                  </a:schemeClr>
                </a:solidFill>
                <a:latin typeface="+mj-lt"/>
              </a:rPr>
              <a:t>How many staff members are you aware of who have newly contracted COVID-19 this month?</a:t>
            </a:r>
          </a:p>
          <a:p>
            <a:pPr marL="457200" indent="-457200">
              <a:buFont typeface="Arial" panose="020B0604020202020204" pitchFamily="34" charset="0"/>
              <a:buChar char="•"/>
            </a:pPr>
            <a:endParaRPr lang="en-US" sz="2800" dirty="0">
              <a:solidFill>
                <a:schemeClr val="accent2">
                  <a:lumMod val="75000"/>
                  <a:lumOff val="25000"/>
                </a:schemeClr>
              </a:solidFill>
              <a:latin typeface="+mj-lt"/>
            </a:endParaRPr>
          </a:p>
          <a:p>
            <a:pPr marL="457200" indent="-457200">
              <a:buFont typeface="Arial" panose="020B0604020202020204" pitchFamily="34" charset="0"/>
              <a:buChar char="•"/>
            </a:pPr>
            <a:endParaRPr lang="en-US" sz="3200" dirty="0">
              <a:solidFill>
                <a:schemeClr val="accent2">
                  <a:lumMod val="75000"/>
                  <a:lumOff val="25000"/>
                </a:schemeClr>
              </a:solidFill>
            </a:endParaRPr>
          </a:p>
          <a:p>
            <a:pPr marL="457200" indent="-457200">
              <a:buFont typeface="Arial" panose="020B0604020202020204" pitchFamily="34" charset="0"/>
              <a:buChar char="•"/>
            </a:pPr>
            <a:endParaRPr lang="en-US" sz="3200" dirty="0">
              <a:solidFill>
                <a:schemeClr val="accent2">
                  <a:lumMod val="75000"/>
                  <a:lumOff val="25000"/>
                </a:schemeClr>
              </a:solidFill>
            </a:endParaRPr>
          </a:p>
          <a:p>
            <a:endParaRPr lang="en-US" sz="3200" dirty="0">
              <a:solidFill>
                <a:schemeClr val="accent2">
                  <a:lumMod val="75000"/>
                  <a:lumOff val="25000"/>
                </a:schemeClr>
              </a:solidFill>
              <a:latin typeface="+mj-lt"/>
            </a:endParaRPr>
          </a:p>
        </p:txBody>
      </p:sp>
    </p:spTree>
    <p:extLst>
      <p:ext uri="{BB962C8B-B14F-4D97-AF65-F5344CB8AC3E}">
        <p14:creationId xmlns:p14="http://schemas.microsoft.com/office/powerpoint/2010/main" val="3392103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3193" y="319177"/>
            <a:ext cx="7763773" cy="5710687"/>
          </a:xfrm>
          <a:prstGeom prst="rect">
            <a:avLst/>
          </a:prstGeom>
        </p:spPr>
      </p:pic>
    </p:spTree>
    <p:extLst>
      <p:ext uri="{BB962C8B-B14F-4D97-AF65-F5344CB8AC3E}">
        <p14:creationId xmlns:p14="http://schemas.microsoft.com/office/powerpoint/2010/main" val="225112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199" y="1477108"/>
            <a:ext cx="9869129" cy="4699855"/>
          </a:xfrm>
        </p:spPr>
        <p:txBody>
          <a:bodyPr>
            <a:normAutofit/>
          </a:bodyPr>
          <a:lstStyle/>
          <a:p>
            <a:pPr marL="0" indent="0">
              <a:lnSpc>
                <a:spcPct val="150000"/>
              </a:lnSpc>
              <a:buNone/>
              <a:defRPr/>
            </a:pPr>
            <a:r>
              <a:rPr lang="en-US" dirty="0">
                <a:solidFill>
                  <a:schemeClr val="accent2">
                    <a:lumMod val="75000"/>
                    <a:lumOff val="25000"/>
                  </a:schemeClr>
                </a:solidFill>
                <a:latin typeface="+mj-lt"/>
                <a:cs typeface="Arial" panose="020B0604020202020204" pitchFamily="34" charset="0"/>
              </a:rPr>
              <a:t>Board approves publication – </a:t>
            </a:r>
            <a:r>
              <a:rPr lang="en-US" dirty="0">
                <a:solidFill>
                  <a:schemeClr val="accent5"/>
                </a:solidFill>
                <a:latin typeface="+mj-lt"/>
                <a:cs typeface="Arial" panose="020B0604020202020204" pitchFamily="34" charset="0"/>
              </a:rPr>
              <a:t>August 8*</a:t>
            </a:r>
          </a:p>
          <a:p>
            <a:pPr marL="0" indent="0">
              <a:lnSpc>
                <a:spcPct val="150000"/>
              </a:lnSpc>
              <a:buNone/>
              <a:defRPr/>
            </a:pPr>
            <a:r>
              <a:rPr lang="en-US" dirty="0">
                <a:solidFill>
                  <a:schemeClr val="accent2">
                    <a:lumMod val="75000"/>
                    <a:lumOff val="25000"/>
                  </a:schemeClr>
                </a:solidFill>
                <a:latin typeface="+mj-lt"/>
                <a:cs typeface="Arial" panose="020B0604020202020204" pitchFamily="34" charset="0"/>
              </a:rPr>
              <a:t>Latest publication of budget – </a:t>
            </a:r>
            <a:r>
              <a:rPr lang="en-US" dirty="0">
                <a:solidFill>
                  <a:schemeClr val="accent5"/>
                </a:solidFill>
                <a:latin typeface="+mj-lt"/>
                <a:cs typeface="Arial" panose="020B0604020202020204" pitchFamily="34" charset="0"/>
              </a:rPr>
              <a:t>August 15</a:t>
            </a:r>
          </a:p>
          <a:p>
            <a:pPr marL="0" indent="0">
              <a:lnSpc>
                <a:spcPct val="150000"/>
              </a:lnSpc>
              <a:buNone/>
              <a:defRPr/>
            </a:pPr>
            <a:r>
              <a:rPr lang="en-US" dirty="0">
                <a:solidFill>
                  <a:schemeClr val="accent2">
                    <a:lumMod val="75000"/>
                    <a:lumOff val="25000"/>
                  </a:schemeClr>
                </a:solidFill>
                <a:latin typeface="+mj-lt"/>
                <a:cs typeface="Arial" panose="020B0604020202020204" pitchFamily="34" charset="0"/>
              </a:rPr>
              <a:t>Adoption of budget – </a:t>
            </a:r>
            <a:r>
              <a:rPr lang="en-US" dirty="0">
                <a:solidFill>
                  <a:schemeClr val="accent5"/>
                </a:solidFill>
                <a:latin typeface="+mj-lt"/>
                <a:cs typeface="Arial" panose="020B0604020202020204" pitchFamily="34" charset="0"/>
              </a:rPr>
              <a:t>August 25</a:t>
            </a:r>
          </a:p>
          <a:p>
            <a:pPr marL="0" indent="0">
              <a:lnSpc>
                <a:spcPct val="150000"/>
              </a:lnSpc>
              <a:buNone/>
              <a:defRPr/>
            </a:pPr>
            <a:r>
              <a:rPr lang="en-US" dirty="0">
                <a:solidFill>
                  <a:schemeClr val="accent2">
                    <a:lumMod val="75000"/>
                    <a:lumOff val="25000"/>
                  </a:schemeClr>
                </a:solidFill>
                <a:latin typeface="+mj-lt"/>
                <a:cs typeface="Arial" panose="020B0604020202020204" pitchFamily="34" charset="0"/>
              </a:rPr>
              <a:t>Enrollment count date – </a:t>
            </a:r>
            <a:r>
              <a:rPr lang="en-US" dirty="0">
                <a:solidFill>
                  <a:schemeClr val="accent5"/>
                </a:solidFill>
                <a:latin typeface="+mj-lt"/>
                <a:cs typeface="Arial" panose="020B0604020202020204" pitchFamily="34" charset="0"/>
              </a:rPr>
              <a:t>September 20</a:t>
            </a:r>
          </a:p>
          <a:p>
            <a:pPr marL="0" indent="0">
              <a:lnSpc>
                <a:spcPct val="100000"/>
              </a:lnSpc>
              <a:buNone/>
              <a:defRPr/>
            </a:pPr>
            <a:r>
              <a:rPr lang="en-US" dirty="0">
                <a:solidFill>
                  <a:schemeClr val="accent2">
                    <a:lumMod val="75000"/>
                    <a:lumOff val="25000"/>
                  </a:schemeClr>
                </a:solidFill>
                <a:latin typeface="+mj-lt"/>
                <a:cs typeface="Arial" panose="020B0604020202020204" pitchFamily="34" charset="0"/>
              </a:rPr>
              <a:t>Preliminary general fund estimates from state (legal max) – </a:t>
            </a:r>
            <a:r>
              <a:rPr lang="en-US" dirty="0">
                <a:solidFill>
                  <a:schemeClr val="accent5"/>
                </a:solidFill>
                <a:latin typeface="+mj-lt"/>
                <a:cs typeface="Arial" panose="020B0604020202020204" pitchFamily="34" charset="0"/>
              </a:rPr>
              <a:t>November 15</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365126"/>
            <a:ext cx="10515600" cy="804252"/>
          </a:xfrm>
        </p:spPr>
        <p:txBody>
          <a:bodyPr>
            <a:normAutofit/>
          </a:bodyPr>
          <a:lstStyle/>
          <a:p>
            <a:r>
              <a:rPr lang="en-US" altLang="en-US" u="sng" dirty="0">
                <a:solidFill>
                  <a:schemeClr val="accent2">
                    <a:lumMod val="75000"/>
                    <a:lumOff val="25000"/>
                  </a:schemeClr>
                </a:solidFill>
                <a:latin typeface="+mj-lt"/>
                <a:cs typeface="Arial" panose="020B0604020202020204" pitchFamily="34" charset="0"/>
              </a:rPr>
              <a:t>Budget Dates</a:t>
            </a:r>
            <a:endParaRPr lang="en-US" u="sng" dirty="0">
              <a:solidFill>
                <a:schemeClr val="accent2">
                  <a:lumMod val="75000"/>
                  <a:lumOff val="25000"/>
                </a:schemeClr>
              </a:solidFill>
              <a:latin typeface="+mj-lt"/>
            </a:endParaRPr>
          </a:p>
        </p:txBody>
      </p:sp>
    </p:spTree>
    <p:extLst>
      <p:ext uri="{BB962C8B-B14F-4D97-AF65-F5344CB8AC3E}">
        <p14:creationId xmlns:p14="http://schemas.microsoft.com/office/powerpoint/2010/main" val="234537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9962348" cy="6986528"/>
          </a:xfrm>
          <a:prstGeom prst="rect">
            <a:avLst/>
          </a:prstGeom>
        </p:spPr>
        <p:txBody>
          <a:bodyPr wrap="square">
            <a:spAutoFit/>
          </a:bodyPr>
          <a:lstStyle/>
          <a:p>
            <a:r>
              <a:rPr lang="en-US" sz="4400" u="sng" dirty="0">
                <a:solidFill>
                  <a:schemeClr val="accent2">
                    <a:lumMod val="75000"/>
                    <a:lumOff val="25000"/>
                  </a:schemeClr>
                </a:solidFill>
                <a:latin typeface="+mj-lt"/>
              </a:rPr>
              <a:t>Governor’s 2020-21 Allotments</a:t>
            </a:r>
            <a:r>
              <a:rPr lang="en-US" sz="4400" dirty="0">
                <a:solidFill>
                  <a:schemeClr val="accent2">
                    <a:lumMod val="75000"/>
                    <a:lumOff val="25000"/>
                  </a:schemeClr>
                </a:solidFill>
                <a:latin typeface="+mj-lt"/>
              </a:rPr>
              <a:t>  </a:t>
            </a:r>
          </a:p>
          <a:p>
            <a:endParaRPr lang="en-US" sz="2800" dirty="0">
              <a:solidFill>
                <a:schemeClr val="accent2">
                  <a:lumMod val="75000"/>
                  <a:lumOff val="25000"/>
                </a:schemeClr>
              </a:solidFill>
              <a:latin typeface="+mj-lt"/>
            </a:endParaRPr>
          </a:p>
          <a:p>
            <a:pPr lvl="0"/>
            <a:r>
              <a:rPr lang="en-US" sz="2800" dirty="0">
                <a:solidFill>
                  <a:schemeClr val="tx2">
                    <a:lumMod val="75000"/>
                    <a:lumOff val="25000"/>
                  </a:schemeClr>
                </a:solidFill>
                <a:latin typeface="+mj-lt"/>
              </a:rPr>
              <a:t>Funded school KPERS law</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Funded juvenile detention facilities</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No change in special education state aid</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Funded amount required for Mental Health Intervention Team Pilot Program</a:t>
            </a:r>
          </a:p>
          <a:p>
            <a:r>
              <a:rPr lang="en-US" sz="2800" dirty="0">
                <a:solidFill>
                  <a:schemeClr val="tx2">
                    <a:lumMod val="75000"/>
                    <a:lumOff val="25000"/>
                  </a:schemeClr>
                </a:solidFill>
                <a:latin typeface="+mj-lt"/>
              </a:rPr>
              <a:t> </a:t>
            </a:r>
          </a:p>
          <a:p>
            <a:pPr marL="457200" indent="-457200">
              <a:buFont typeface="Arial" panose="020B0604020202020204" pitchFamily="34" charset="0"/>
              <a:buChar char="•"/>
            </a:pPr>
            <a:endParaRPr lang="en-US" sz="2800" dirty="0">
              <a:solidFill>
                <a:schemeClr val="accent2">
                  <a:lumMod val="75000"/>
                  <a:lumOff val="25000"/>
                </a:schemeClr>
              </a:solidFill>
              <a:latin typeface="+mj-lt"/>
            </a:endParaRPr>
          </a:p>
          <a:p>
            <a:pPr marL="457200" indent="-457200">
              <a:buFont typeface="Arial" panose="020B0604020202020204" pitchFamily="34" charset="0"/>
              <a:buChar char="•"/>
            </a:pPr>
            <a:endParaRPr lang="en-US" sz="3200" dirty="0">
              <a:solidFill>
                <a:schemeClr val="accent2">
                  <a:lumMod val="75000"/>
                  <a:lumOff val="25000"/>
                </a:schemeClr>
              </a:solidFill>
            </a:endParaRPr>
          </a:p>
          <a:p>
            <a:pPr marL="457200" indent="-457200">
              <a:buFont typeface="Arial" panose="020B0604020202020204" pitchFamily="34" charset="0"/>
              <a:buChar char="•"/>
            </a:pPr>
            <a:endParaRPr lang="en-US" sz="3200" dirty="0">
              <a:solidFill>
                <a:schemeClr val="accent2">
                  <a:lumMod val="75000"/>
                  <a:lumOff val="25000"/>
                </a:schemeClr>
              </a:solidFill>
            </a:endParaRPr>
          </a:p>
          <a:p>
            <a:endParaRPr lang="en-US" sz="3200" dirty="0">
              <a:solidFill>
                <a:schemeClr val="accent2">
                  <a:lumMod val="75000"/>
                  <a:lumOff val="25000"/>
                </a:schemeClr>
              </a:solidFill>
              <a:latin typeface="+mj-lt"/>
            </a:endParaRPr>
          </a:p>
        </p:txBody>
      </p:sp>
    </p:spTree>
    <p:extLst>
      <p:ext uri="{BB962C8B-B14F-4D97-AF65-F5344CB8AC3E}">
        <p14:creationId xmlns:p14="http://schemas.microsoft.com/office/powerpoint/2010/main" val="401200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883" y="616775"/>
            <a:ext cx="8966448" cy="5078313"/>
          </a:xfrm>
          <a:prstGeom prst="rect">
            <a:avLst/>
          </a:prstGeom>
        </p:spPr>
        <p:txBody>
          <a:bodyPr wrap="square">
            <a:spAutoFit/>
          </a:bodyPr>
          <a:lstStyle/>
          <a:p>
            <a:r>
              <a:rPr lang="en-US" sz="4400" u="sng" dirty="0">
                <a:solidFill>
                  <a:schemeClr val="accent2">
                    <a:lumMod val="75000"/>
                    <a:lumOff val="25000"/>
                  </a:schemeClr>
                </a:solidFill>
                <a:latin typeface="+mj-lt"/>
              </a:rPr>
              <a:t>Governor’s 2020-21 Allotments</a:t>
            </a:r>
            <a:r>
              <a:rPr lang="en-US" sz="4400" dirty="0">
                <a:solidFill>
                  <a:schemeClr val="accent2">
                    <a:lumMod val="75000"/>
                    <a:lumOff val="25000"/>
                  </a:schemeClr>
                </a:solidFill>
                <a:latin typeface="+mj-lt"/>
              </a:rPr>
              <a:t>  </a:t>
            </a:r>
          </a:p>
          <a:p>
            <a:endParaRPr lang="en-US" sz="2800" dirty="0">
              <a:solidFill>
                <a:schemeClr val="tx2">
                  <a:lumMod val="75000"/>
                  <a:lumOff val="25000"/>
                </a:schemeClr>
              </a:solidFill>
              <a:latin typeface="+mj-lt"/>
            </a:endParaRPr>
          </a:p>
          <a:p>
            <a:pPr lvl="0"/>
            <a:r>
              <a:rPr lang="en-US" sz="2800" dirty="0">
                <a:solidFill>
                  <a:schemeClr val="tx2">
                    <a:lumMod val="75000"/>
                    <a:lumOff val="25000"/>
                  </a:schemeClr>
                </a:solidFill>
                <a:latin typeface="+mj-lt"/>
              </a:rPr>
              <a:t>Did not fund Safe and Secure Schools State Aid Grants ($5 million)</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Did not fund Juvenile Transitional Crisis Program ($0.3 million)</a:t>
            </a:r>
          </a:p>
          <a:p>
            <a:r>
              <a:rPr lang="en-US" sz="2800" dirty="0">
                <a:solidFill>
                  <a:schemeClr val="tx2">
                    <a:lumMod val="75000"/>
                    <a:lumOff val="25000"/>
                  </a:schemeClr>
                </a:solidFill>
                <a:latin typeface="+mj-lt"/>
              </a:rPr>
              <a:t> </a:t>
            </a:r>
          </a:p>
          <a:p>
            <a:pPr lvl="0"/>
            <a:r>
              <a:rPr lang="en-US" sz="2800" dirty="0">
                <a:solidFill>
                  <a:schemeClr val="tx2">
                    <a:lumMod val="75000"/>
                    <a:lumOff val="25000"/>
                  </a:schemeClr>
                </a:solidFill>
                <a:latin typeface="+mj-lt"/>
              </a:rPr>
              <a:t>Did not fund the Career &amp; Technical Education Transportation program ($1 million)</a:t>
            </a:r>
          </a:p>
          <a:p>
            <a:r>
              <a:rPr lang="en-US" sz="2800" dirty="0">
                <a:solidFill>
                  <a:schemeClr val="tx2">
                    <a:lumMod val="75000"/>
                    <a:lumOff val="25000"/>
                  </a:schemeClr>
                </a:solidFill>
                <a:latin typeface="+mj-lt"/>
              </a:rPr>
              <a:t> </a:t>
            </a:r>
          </a:p>
        </p:txBody>
      </p:sp>
    </p:spTree>
    <p:extLst>
      <p:ext uri="{BB962C8B-B14F-4D97-AF65-F5344CB8AC3E}">
        <p14:creationId xmlns:p14="http://schemas.microsoft.com/office/powerpoint/2010/main" val="213258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069" y="281354"/>
            <a:ext cx="11062091" cy="4278094"/>
          </a:xfrm>
          <a:prstGeom prst="rect">
            <a:avLst/>
          </a:prstGeom>
        </p:spPr>
        <p:txBody>
          <a:bodyPr wrap="square">
            <a:spAutoFit/>
          </a:bodyPr>
          <a:lstStyle/>
          <a:p>
            <a:r>
              <a:rPr lang="en-US" sz="4400" u="sng" dirty="0">
                <a:solidFill>
                  <a:schemeClr val="accent2">
                    <a:lumMod val="75000"/>
                    <a:lumOff val="25000"/>
                  </a:schemeClr>
                </a:solidFill>
                <a:latin typeface="+mj-lt"/>
              </a:rPr>
              <a:t>House Bill 2016 </a:t>
            </a:r>
            <a:r>
              <a:rPr lang="en-US" sz="4000" dirty="0">
                <a:solidFill>
                  <a:schemeClr val="accent2">
                    <a:lumMod val="75000"/>
                    <a:lumOff val="25000"/>
                  </a:schemeClr>
                </a:solidFill>
                <a:latin typeface="+mj-lt"/>
              </a:rPr>
              <a:t> (</a:t>
            </a:r>
            <a:r>
              <a:rPr lang="en-US" altLang="en-US" sz="3600" dirty="0">
                <a:solidFill>
                  <a:schemeClr val="accent2">
                    <a:lumMod val="75000"/>
                    <a:lumOff val="25000"/>
                  </a:schemeClr>
                </a:solidFill>
                <a:latin typeface="+mj-lt"/>
                <a:ea typeface="Arial Unicode MS" panose="020B0604020202020204" pitchFamily="34" charset="-128"/>
              </a:rPr>
              <a:t>COVID Response Bill)</a:t>
            </a:r>
            <a:br>
              <a:rPr lang="en-US" altLang="en-US" sz="3600" dirty="0">
                <a:solidFill>
                  <a:schemeClr val="accent2">
                    <a:lumMod val="75000"/>
                    <a:lumOff val="25000"/>
                  </a:schemeClr>
                </a:solidFill>
                <a:latin typeface="+mj-lt"/>
                <a:ea typeface="Arial Unicode MS" panose="020B0604020202020204" pitchFamily="34" charset="-128"/>
              </a:rPr>
            </a:br>
            <a:endParaRPr lang="en-US" sz="3200" dirty="0">
              <a:solidFill>
                <a:schemeClr val="accent2">
                  <a:lumMod val="75000"/>
                  <a:lumOff val="25000"/>
                </a:schemeClr>
              </a:solidFill>
              <a:latin typeface="+mj-lt"/>
              <a:ea typeface="Arial Unicode MS" panose="020B0604020202020204" pitchFamily="34" charset="-128"/>
            </a:endParaRPr>
          </a:p>
          <a:p>
            <a:r>
              <a:rPr lang="en-US" sz="2800" dirty="0">
                <a:solidFill>
                  <a:schemeClr val="accent2">
                    <a:lumMod val="75000"/>
                    <a:lumOff val="25000"/>
                  </a:schemeClr>
                </a:solidFill>
                <a:latin typeface="+mj-lt"/>
                <a:ea typeface="Arial Unicode MS" panose="020B0604020202020204" pitchFamily="34" charset="-128"/>
              </a:rPr>
              <a:t>State Finance Council manages Federal COVID relief funding.</a:t>
            </a:r>
          </a:p>
          <a:p>
            <a:endParaRPr lang="en-US" sz="2800" dirty="0">
              <a:solidFill>
                <a:schemeClr val="accent2">
                  <a:lumMod val="75000"/>
                  <a:lumOff val="25000"/>
                </a:schemeClr>
              </a:solidFill>
              <a:latin typeface="+mj-lt"/>
              <a:ea typeface="Arial Unicode MS" panose="020B0604020202020204" pitchFamily="34" charset="-128"/>
            </a:endParaRPr>
          </a:p>
          <a:p>
            <a:r>
              <a:rPr lang="en-US" sz="2800" dirty="0">
                <a:solidFill>
                  <a:schemeClr val="accent2">
                    <a:lumMod val="75000"/>
                    <a:lumOff val="25000"/>
                  </a:schemeClr>
                </a:solidFill>
                <a:latin typeface="+mj-lt"/>
                <a:ea typeface="Arial Unicode MS" panose="020B0604020202020204" pitchFamily="34" charset="-128"/>
              </a:rPr>
              <a:t>Governor’s COVID measures are guidance only</a:t>
            </a:r>
          </a:p>
          <a:p>
            <a:r>
              <a:rPr lang="en-US" sz="2800" dirty="0">
                <a:solidFill>
                  <a:schemeClr val="accent2">
                    <a:lumMod val="75000"/>
                    <a:lumOff val="25000"/>
                  </a:schemeClr>
                </a:solidFill>
                <a:latin typeface="+mj-lt"/>
                <a:ea typeface="Arial Unicode MS" panose="020B0604020202020204" pitchFamily="34" charset="-128"/>
              </a:rPr>
              <a:t>Counties may set their own regulations </a:t>
            </a:r>
          </a:p>
          <a:p>
            <a:endParaRPr lang="en-US" sz="2800" dirty="0">
              <a:solidFill>
                <a:schemeClr val="accent2">
                  <a:lumMod val="75000"/>
                  <a:lumOff val="25000"/>
                </a:schemeClr>
              </a:solidFill>
              <a:latin typeface="+mj-lt"/>
              <a:ea typeface="Arial Unicode MS" panose="020B0604020202020204" pitchFamily="34" charset="-128"/>
            </a:endParaRPr>
          </a:p>
          <a:p>
            <a:r>
              <a:rPr lang="en-US" sz="2800" dirty="0">
                <a:solidFill>
                  <a:schemeClr val="accent2">
                    <a:lumMod val="75000"/>
                    <a:lumOff val="25000"/>
                  </a:schemeClr>
                </a:solidFill>
                <a:latin typeface="+mj-lt"/>
                <a:ea typeface="Arial Unicode MS" panose="020B0604020202020204" pitchFamily="34" charset="-128"/>
              </a:rPr>
              <a:t>School closing by Governor must be approved by State Board of Education</a:t>
            </a:r>
            <a:endParaRPr lang="en-US" sz="2800" dirty="0">
              <a:solidFill>
                <a:schemeClr val="accent2">
                  <a:lumMod val="75000"/>
                  <a:lumOff val="25000"/>
                </a:schemeClr>
              </a:solidFill>
              <a:latin typeface="+mj-lt"/>
            </a:endParaRPr>
          </a:p>
        </p:txBody>
      </p:sp>
    </p:spTree>
    <p:extLst>
      <p:ext uri="{BB962C8B-B14F-4D97-AF65-F5344CB8AC3E}">
        <p14:creationId xmlns:p14="http://schemas.microsoft.com/office/powerpoint/2010/main" val="387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23" y="105509"/>
            <a:ext cx="8941777" cy="5655779"/>
          </a:xfrm>
          <a:prstGeom prst="rect">
            <a:avLst/>
          </a:prstGeom>
        </p:spPr>
        <p:txBody>
          <a:bodyPr wrap="square">
            <a:spAutoFit/>
          </a:bodyPr>
          <a:lstStyle/>
          <a:p>
            <a:pPr>
              <a:lnSpc>
                <a:spcPct val="150000"/>
              </a:lnSpc>
            </a:pPr>
            <a:r>
              <a:rPr lang="en-US" sz="4000" u="sng" dirty="0">
                <a:solidFill>
                  <a:schemeClr val="accent2">
                    <a:lumMod val="75000"/>
                    <a:lumOff val="25000"/>
                  </a:schemeClr>
                </a:solidFill>
                <a:latin typeface="+mj-lt"/>
              </a:rPr>
              <a:t>General Fund</a:t>
            </a:r>
            <a:br>
              <a:rPr lang="en-US" sz="3600" dirty="0">
                <a:solidFill>
                  <a:schemeClr val="accent2">
                    <a:lumMod val="75000"/>
                    <a:lumOff val="25000"/>
                  </a:schemeClr>
                </a:solidFill>
                <a:latin typeface="+mj-lt"/>
              </a:rPr>
            </a:br>
            <a:r>
              <a:rPr lang="en-US" altLang="en-US" sz="3600" dirty="0">
                <a:solidFill>
                  <a:schemeClr val="accent2">
                    <a:lumMod val="75000"/>
                    <a:lumOff val="25000"/>
                  </a:schemeClr>
                </a:solidFill>
                <a:latin typeface="+mj-lt"/>
                <a:ea typeface="Arial Unicode MS" panose="020B0604020202020204" pitchFamily="34" charset="-128"/>
              </a:rPr>
              <a:t>Base Aid for Student Excellence (BASE)	</a:t>
            </a:r>
            <a:br>
              <a:rPr lang="en-US" altLang="en-US" sz="36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	2018-19		$4,165</a:t>
            </a:r>
            <a:br>
              <a:rPr lang="en-US" altLang="en-US" sz="28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	2019-20		$4,436</a:t>
            </a:r>
            <a:br>
              <a:rPr lang="en-US" altLang="en-US" sz="28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	2020-21		$4,569</a:t>
            </a:r>
            <a:br>
              <a:rPr lang="en-US" altLang="en-US" sz="28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	2021-22		$4,706</a:t>
            </a:r>
            <a:br>
              <a:rPr lang="en-US" altLang="en-US" sz="28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	2022-23		$4,846</a:t>
            </a:r>
            <a:br>
              <a:rPr lang="en-US" altLang="en-US" sz="2800" dirty="0">
                <a:solidFill>
                  <a:schemeClr val="accent2">
                    <a:lumMod val="75000"/>
                    <a:lumOff val="25000"/>
                  </a:schemeClr>
                </a:solidFill>
                <a:latin typeface="+mj-lt"/>
                <a:ea typeface="Arial Unicode MS" panose="020B0604020202020204" pitchFamily="34" charset="-128"/>
              </a:rPr>
            </a:br>
            <a:r>
              <a:rPr lang="en-US" altLang="en-US" sz="2800" dirty="0">
                <a:solidFill>
                  <a:schemeClr val="accent2">
                    <a:lumMod val="75000"/>
                    <a:lumOff val="25000"/>
                  </a:schemeClr>
                </a:solidFill>
                <a:latin typeface="+mj-lt"/>
                <a:ea typeface="Arial Unicode MS" panose="020B0604020202020204" pitchFamily="34" charset="-128"/>
              </a:rPr>
              <a:t>	2023-24		CPI</a:t>
            </a:r>
            <a:endParaRPr lang="en-US" sz="2800" dirty="0">
              <a:solidFill>
                <a:schemeClr val="accent2">
                  <a:lumMod val="75000"/>
                  <a:lumOff val="25000"/>
                </a:schemeClr>
              </a:solidFill>
              <a:latin typeface="+mj-lt"/>
            </a:endParaRPr>
          </a:p>
        </p:txBody>
      </p:sp>
    </p:spTree>
    <p:extLst>
      <p:ext uri="{BB962C8B-B14F-4D97-AF65-F5344CB8AC3E}">
        <p14:creationId xmlns:p14="http://schemas.microsoft.com/office/powerpoint/2010/main" val="104450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23" y="105509"/>
            <a:ext cx="8941777" cy="5139869"/>
          </a:xfrm>
          <a:prstGeom prst="rect">
            <a:avLst/>
          </a:prstGeom>
        </p:spPr>
        <p:txBody>
          <a:bodyPr wrap="square">
            <a:spAutoFit/>
          </a:bodyPr>
          <a:lstStyle/>
          <a:p>
            <a:r>
              <a:rPr lang="en-US" sz="4000" u="sng" dirty="0">
                <a:solidFill>
                  <a:schemeClr val="accent2">
                    <a:lumMod val="75000"/>
                    <a:lumOff val="25000"/>
                  </a:schemeClr>
                </a:solidFill>
                <a:latin typeface="+mj-lt"/>
              </a:rPr>
              <a:t>Supplemental General Fund</a:t>
            </a:r>
            <a:br>
              <a:rPr lang="en-US" sz="3600" dirty="0">
                <a:solidFill>
                  <a:schemeClr val="accent2">
                    <a:lumMod val="75000"/>
                    <a:lumOff val="25000"/>
                  </a:schemeClr>
                </a:solidFill>
                <a:latin typeface="+mj-lt"/>
              </a:rPr>
            </a:br>
            <a:br>
              <a:rPr lang="en-US" altLang="en-US" sz="36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Increases by 3-year average CPI</a:t>
            </a:r>
          </a:p>
          <a:p>
            <a:endParaRPr lang="en-US" sz="3600" dirty="0">
              <a:solidFill>
                <a:schemeClr val="accent2">
                  <a:lumMod val="75000"/>
                  <a:lumOff val="25000"/>
                </a:schemeClr>
              </a:solidFill>
              <a:latin typeface="+mj-lt"/>
              <a:ea typeface="Arial Unicode MS" panose="020B0604020202020204" pitchFamily="34" charset="-128"/>
            </a:endParaRPr>
          </a:p>
          <a:p>
            <a:r>
              <a:rPr lang="en-US" sz="3600" dirty="0">
                <a:solidFill>
                  <a:schemeClr val="accent2">
                    <a:lumMod val="75000"/>
                    <a:lumOff val="25000"/>
                  </a:schemeClr>
                </a:solidFill>
                <a:latin typeface="+mj-lt"/>
                <a:ea typeface="Arial Unicode MS" panose="020B0604020202020204" pitchFamily="34" charset="-128"/>
              </a:rPr>
              <a:t>2018-19		$4,490</a:t>
            </a:r>
          </a:p>
          <a:p>
            <a:endParaRPr lang="en-US" sz="3600" dirty="0">
              <a:solidFill>
                <a:schemeClr val="accent2">
                  <a:lumMod val="75000"/>
                  <a:lumOff val="25000"/>
                </a:schemeClr>
              </a:solidFill>
              <a:latin typeface="+mj-lt"/>
              <a:ea typeface="Arial Unicode MS" panose="020B0604020202020204" pitchFamily="34" charset="-128"/>
            </a:endParaRPr>
          </a:p>
          <a:p>
            <a:r>
              <a:rPr lang="en-US" sz="3600" dirty="0">
                <a:solidFill>
                  <a:schemeClr val="accent2">
                    <a:lumMod val="75000"/>
                    <a:lumOff val="25000"/>
                  </a:schemeClr>
                </a:solidFill>
                <a:latin typeface="+mj-lt"/>
                <a:ea typeface="Arial Unicode MS" panose="020B0604020202020204" pitchFamily="34" charset="-128"/>
              </a:rPr>
              <a:t>2019-20		$4,558</a:t>
            </a:r>
          </a:p>
          <a:p>
            <a:endParaRPr lang="en-US" sz="3600" dirty="0">
              <a:solidFill>
                <a:schemeClr val="accent2">
                  <a:lumMod val="75000"/>
                  <a:lumOff val="25000"/>
                </a:schemeClr>
              </a:solidFill>
              <a:latin typeface="+mj-lt"/>
              <a:ea typeface="Arial Unicode MS" panose="020B0604020202020204" pitchFamily="34" charset="-128"/>
            </a:endParaRPr>
          </a:p>
          <a:p>
            <a:r>
              <a:rPr lang="en-US" sz="3600" dirty="0">
                <a:solidFill>
                  <a:schemeClr val="accent2">
                    <a:lumMod val="75000"/>
                    <a:lumOff val="25000"/>
                  </a:schemeClr>
                </a:solidFill>
                <a:latin typeface="+mj-lt"/>
                <a:ea typeface="Arial Unicode MS" panose="020B0604020202020204" pitchFamily="34" charset="-128"/>
              </a:rPr>
              <a:t>2020-21		$4,608</a:t>
            </a:r>
            <a:endParaRPr lang="en-US" sz="3600" dirty="0">
              <a:solidFill>
                <a:schemeClr val="accent2">
                  <a:lumMod val="75000"/>
                  <a:lumOff val="25000"/>
                </a:schemeClr>
              </a:solidFill>
              <a:latin typeface="+mj-lt"/>
            </a:endParaRPr>
          </a:p>
        </p:txBody>
      </p:sp>
    </p:spTree>
    <p:extLst>
      <p:ext uri="{BB962C8B-B14F-4D97-AF65-F5344CB8AC3E}">
        <p14:creationId xmlns:p14="http://schemas.microsoft.com/office/powerpoint/2010/main" val="108380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069" y="281354"/>
            <a:ext cx="9982256" cy="1754326"/>
          </a:xfrm>
          <a:prstGeom prst="rect">
            <a:avLst/>
          </a:prstGeom>
        </p:spPr>
        <p:txBody>
          <a:bodyPr wrap="square">
            <a:spAutoFit/>
          </a:bodyPr>
          <a:lstStyle/>
          <a:p>
            <a:br>
              <a:rPr lang="en-US" sz="4000" dirty="0">
                <a:solidFill>
                  <a:schemeClr val="accent2">
                    <a:lumMod val="75000"/>
                    <a:lumOff val="25000"/>
                  </a:schemeClr>
                </a:solidFill>
              </a:rPr>
            </a:br>
            <a:br>
              <a:rPr lang="en-US" altLang="en-US" sz="4000" dirty="0">
                <a:solidFill>
                  <a:schemeClr val="accent2">
                    <a:lumMod val="75000"/>
                    <a:lumOff val="25000"/>
                  </a:schemeClr>
                </a:solidFill>
                <a:latin typeface="Arial Unicode MS" panose="020B0604020202020204" pitchFamily="34" charset="-128"/>
                <a:ea typeface="Arial Unicode MS" panose="020B0604020202020204" pitchFamily="34" charset="-128"/>
              </a:rPr>
            </a:br>
            <a:endParaRPr lang="en-US" sz="2800" dirty="0">
              <a:solidFill>
                <a:schemeClr val="accent2">
                  <a:lumMod val="75000"/>
                  <a:lumOff val="25000"/>
                </a:schemeClr>
              </a:solidFill>
            </a:endParaRPr>
          </a:p>
        </p:txBody>
      </p:sp>
      <p:pic>
        <p:nvPicPr>
          <p:cNvPr id="3" name="Picture 2"/>
          <p:cNvPicPr>
            <a:picLocks noChangeAspect="1"/>
          </p:cNvPicPr>
          <p:nvPr/>
        </p:nvPicPr>
        <p:blipFill>
          <a:blip r:embed="rId2"/>
          <a:stretch>
            <a:fillRect/>
          </a:stretch>
        </p:blipFill>
        <p:spPr>
          <a:xfrm>
            <a:off x="819509" y="215660"/>
            <a:ext cx="10420710" cy="6012612"/>
          </a:xfrm>
          <a:prstGeom prst="rect">
            <a:avLst/>
          </a:prstGeom>
        </p:spPr>
      </p:pic>
    </p:spTree>
    <p:extLst>
      <p:ext uri="{BB962C8B-B14F-4D97-AF65-F5344CB8AC3E}">
        <p14:creationId xmlns:p14="http://schemas.microsoft.com/office/powerpoint/2010/main" val="217423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6" y="316524"/>
            <a:ext cx="8625254" cy="4154984"/>
          </a:xfrm>
          <a:prstGeom prst="rect">
            <a:avLst/>
          </a:prstGeom>
        </p:spPr>
        <p:txBody>
          <a:bodyPr wrap="square">
            <a:spAutoFit/>
          </a:bodyPr>
          <a:lstStyle/>
          <a:p>
            <a:r>
              <a:rPr lang="en-US" sz="4400" u="sng" dirty="0">
                <a:solidFill>
                  <a:schemeClr val="accent2">
                    <a:lumMod val="75000"/>
                    <a:lumOff val="25000"/>
                  </a:schemeClr>
                </a:solidFill>
                <a:latin typeface="+mj-lt"/>
              </a:rPr>
              <a:t>Assessed Valuation</a:t>
            </a:r>
            <a:br>
              <a:rPr lang="en-US" sz="4000" dirty="0">
                <a:solidFill>
                  <a:schemeClr val="accent2">
                    <a:lumMod val="75000"/>
                    <a:lumOff val="25000"/>
                  </a:schemeClr>
                </a:solidFill>
                <a:latin typeface="+mj-lt"/>
              </a:rPr>
            </a:br>
            <a:br>
              <a:rPr lang="en-US" altLang="en-US" sz="4000" dirty="0">
                <a:solidFill>
                  <a:schemeClr val="accent2">
                    <a:lumMod val="75000"/>
                    <a:lumOff val="25000"/>
                  </a:schemeClr>
                </a:solidFill>
                <a:latin typeface="+mj-lt"/>
                <a:ea typeface="Arial Unicode MS" panose="020B0604020202020204" pitchFamily="34" charset="-128"/>
              </a:rPr>
            </a:br>
            <a:r>
              <a:rPr lang="en-US" altLang="en-US" sz="3600" dirty="0">
                <a:solidFill>
                  <a:schemeClr val="accent2">
                    <a:lumMod val="75000"/>
                    <a:lumOff val="25000"/>
                  </a:schemeClr>
                </a:solidFill>
                <a:latin typeface="+mj-lt"/>
                <a:ea typeface="Arial Unicode MS" panose="020B0604020202020204" pitchFamily="34" charset="-128"/>
              </a:rPr>
              <a:t>Gas and Oil appraisal set Jan. 1</a:t>
            </a:r>
          </a:p>
          <a:p>
            <a:endParaRPr lang="en-US" altLang="en-US" sz="3600" dirty="0">
              <a:solidFill>
                <a:schemeClr val="accent2">
                  <a:lumMod val="75000"/>
                  <a:lumOff val="25000"/>
                </a:schemeClr>
              </a:solidFill>
              <a:latin typeface="+mj-lt"/>
              <a:ea typeface="Arial Unicode MS" panose="020B0604020202020204" pitchFamily="34" charset="-128"/>
            </a:endParaRPr>
          </a:p>
          <a:p>
            <a:r>
              <a:rPr lang="en-US" altLang="en-US" sz="3600" dirty="0">
                <a:solidFill>
                  <a:schemeClr val="accent2">
                    <a:lumMod val="75000"/>
                    <a:lumOff val="25000"/>
                  </a:schemeClr>
                </a:solidFill>
                <a:latin typeface="+mj-lt"/>
                <a:ea typeface="Arial Unicode MS" panose="020B0604020202020204" pitchFamily="34" charset="-128"/>
              </a:rPr>
              <a:t>Appraisal guide amended in March</a:t>
            </a:r>
          </a:p>
          <a:p>
            <a:endParaRPr lang="en-US" sz="3600" dirty="0">
              <a:solidFill>
                <a:schemeClr val="accent2">
                  <a:lumMod val="75000"/>
                  <a:lumOff val="25000"/>
                </a:schemeClr>
              </a:solidFill>
              <a:latin typeface="+mj-lt"/>
              <a:ea typeface="Arial Unicode MS" panose="020B0604020202020204" pitchFamily="34" charset="-128"/>
            </a:endParaRPr>
          </a:p>
          <a:p>
            <a:r>
              <a:rPr lang="en-US" sz="3600" dirty="0">
                <a:solidFill>
                  <a:schemeClr val="accent2">
                    <a:lumMod val="75000"/>
                    <a:lumOff val="25000"/>
                  </a:schemeClr>
                </a:solidFill>
                <a:latin typeface="+mj-lt"/>
                <a:ea typeface="Arial Unicode MS" panose="020B0604020202020204" pitchFamily="34" charset="-128"/>
              </a:rPr>
              <a:t>First time in 34 years</a:t>
            </a:r>
            <a:endParaRPr lang="en-US" sz="3600" dirty="0">
              <a:solidFill>
                <a:schemeClr val="accent2">
                  <a:lumMod val="75000"/>
                  <a:lumOff val="25000"/>
                </a:schemeClr>
              </a:solidFill>
              <a:latin typeface="+mj-lt"/>
            </a:endParaRPr>
          </a:p>
        </p:txBody>
      </p:sp>
    </p:spTree>
    <p:extLst>
      <p:ext uri="{BB962C8B-B14F-4D97-AF65-F5344CB8AC3E}">
        <p14:creationId xmlns:p14="http://schemas.microsoft.com/office/powerpoint/2010/main" val="3288784900"/>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schemas.openxmlformats.org/package/2006/metadata/core-properties"/>
    <ds:schemaRef ds:uri="http://purl.org/dc/terms/"/>
    <ds:schemaRef ds:uri="http://schemas.microsoft.com/office/2006/documentManagement/types"/>
    <ds:schemaRef ds:uri="http://purl.org/dc/elements/1.1/"/>
    <ds:schemaRef ds:uri="6c663d95-8238-4b2d-b922-a74f82e5df6f"/>
    <ds:schemaRef ds:uri="http://schemas.microsoft.com/office/2006/metadata/properties"/>
    <ds:schemaRef ds:uri="http://purl.org/dc/dcmitype/"/>
    <ds:schemaRef ds:uri="http://schemas.microsoft.com/office/infopath/2007/PartnerControls"/>
    <ds:schemaRef ds:uri="d5501a87-0b31-43b9-bb13-8dd2b743a206"/>
    <ds:schemaRef ds:uri="http://www.w3.org/XML/1998/namespace"/>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1677</TotalTime>
  <Words>1183</Words>
  <Application>Microsoft Office PowerPoint</Application>
  <PresentationFormat>Widescreen</PresentationFormat>
  <Paragraphs>211</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Open Sans</vt:lpstr>
      <vt:lpstr>Arial Unicode MS</vt:lpstr>
      <vt:lpstr>Open Sans Light</vt:lpstr>
      <vt:lpstr>Times New Roman</vt:lpstr>
      <vt:lpstr>Calibri</vt:lpstr>
      <vt:lpstr>Arial</vt:lpstr>
      <vt:lpstr>Open Sans Semibold</vt:lpstr>
      <vt:lpstr>Custom Design</vt:lpstr>
      <vt:lpstr>KSDE Budget Workshop 2020-21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EDUCATION   EXCESS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Dates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Sherry Root</cp:lastModifiedBy>
  <cp:revision>139</cp:revision>
  <cp:lastPrinted>2020-06-18T20:35:02Z</cp:lastPrinted>
  <dcterms:created xsi:type="dcterms:W3CDTF">2017-11-21T21:33:09Z</dcterms:created>
  <dcterms:modified xsi:type="dcterms:W3CDTF">2020-07-08T16:30:06Z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